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8" r:id="rId12"/>
    <p:sldId id="265" r:id="rId13"/>
    <p:sldId id="266" r:id="rId14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55"/>
    <p:restoredTop sz="96405"/>
  </p:normalViewPr>
  <p:slideViewPr>
    <p:cSldViewPr snapToGrid="0" snapToObjects="1">
      <p:cViewPr varScale="1">
        <p:scale>
          <a:sx n="121" d="100"/>
          <a:sy n="121" d="100"/>
        </p:scale>
        <p:origin x="20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B23E5-7D93-584A-8C5D-E87A73EB2B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74D2B3-5833-084A-A93B-A6455A3409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DB39C-B00F-8348-AF96-B26A39EE1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93E51-F8B7-A542-9D96-D5B9E727AEB1}" type="datetimeFigureOut">
              <a:rPr lang="en-TW" smtClean="0"/>
              <a:t>2021/9/24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86F46-702E-114A-90DF-DFC434D65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1C769-6D60-ED47-BB95-B1374DBF4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7D987-00AF-D14B-B5D5-256DCA66DB94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35363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BEE47-4506-1C4F-93B1-D27479A30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FFCF64-49FA-3545-8803-0AACC8879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92362-6495-7241-BD4B-82D7EA9DD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93E51-F8B7-A542-9D96-D5B9E727AEB1}" type="datetimeFigureOut">
              <a:rPr lang="en-TW" smtClean="0"/>
              <a:t>2021/9/24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CBA07-03C1-0B4B-83AA-C6408ADE3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8D84A-5EC9-4045-83C0-E9C8A0571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7D987-00AF-D14B-B5D5-256DCA66DB94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67674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3EE566-1A63-E34B-BA8C-1EB08892FB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48E721-3AEF-294E-81A5-4EFB10FC29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D6B600-9DB9-4B44-AA24-F6E7B994D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93E51-F8B7-A542-9D96-D5B9E727AEB1}" type="datetimeFigureOut">
              <a:rPr lang="en-TW" smtClean="0"/>
              <a:t>2021/9/24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E22E4-CB43-8645-88F5-7185F293E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8F84A-430D-AE47-B7A6-F1A59F045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7D987-00AF-D14B-B5D5-256DCA66DB94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87094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4B9CF-D36F-4146-BECA-E308B57D5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A2D47-F83E-0D40-B344-516597DEC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4FCAA-6C05-1244-9B61-0A4EF723F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93E51-F8B7-A542-9D96-D5B9E727AEB1}" type="datetimeFigureOut">
              <a:rPr lang="en-TW" smtClean="0"/>
              <a:t>2021/9/24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1AD84-78E5-1A41-88B9-A256B6AA8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4AE09-72E4-C64B-ADDC-153A31814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7D987-00AF-D14B-B5D5-256DCA66DB94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47264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7FA6D-9675-C849-B1E3-DA089EDF1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C07CB-41B9-234D-9F91-A38FAA38D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44859-1C15-0A48-A31F-B555D3413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93E51-F8B7-A542-9D96-D5B9E727AEB1}" type="datetimeFigureOut">
              <a:rPr lang="en-TW" smtClean="0"/>
              <a:t>2021/9/24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FCE4D-FCC9-FF45-A3F2-F16380637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6DC46-9E68-C642-BAF6-57A628B33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7D987-00AF-D14B-B5D5-256DCA66DB94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21936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DB20C-3440-8D49-96E1-F3DF0F5D8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19E12-DD91-A14F-BD4B-2CFBF0658C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7BD67-412A-564A-A53B-32BCE26C74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51BD37-9DD9-F94E-8168-190E747B5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93E51-F8B7-A542-9D96-D5B9E727AEB1}" type="datetimeFigureOut">
              <a:rPr lang="en-TW" smtClean="0"/>
              <a:t>2021/9/24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ED1209-D337-F24B-8AEB-6BA215EC9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CC5EC-D759-9A45-9FC2-E1A1A0092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7D987-00AF-D14B-B5D5-256DCA66DB94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008201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6979A-3735-CC49-AE37-48FAB29F7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B14BA-629A-C645-BFE5-2774CF13E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A38F2A-C308-AC49-BC37-86828C2619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83EA4A-DE85-4347-B2A3-076FFD749D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5CB00-8993-8345-AB7E-AE7F666806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03C407-8FFA-BA42-B3E1-215EF8023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93E51-F8B7-A542-9D96-D5B9E727AEB1}" type="datetimeFigureOut">
              <a:rPr lang="en-TW" smtClean="0"/>
              <a:t>2021/9/24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73C6EE-D111-C746-AEF1-62D139C5D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F1D40-BCF7-444A-864F-EE71843B2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7D987-00AF-D14B-B5D5-256DCA66DB94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957929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44AD8-61BE-4F4B-B11F-67D8A4A7E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BDD18F-D96A-EE40-AD41-6F71DB35C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93E51-F8B7-A542-9D96-D5B9E727AEB1}" type="datetimeFigureOut">
              <a:rPr lang="en-TW" smtClean="0"/>
              <a:t>2021/9/24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427B23-8884-D847-AB7E-9183CE7F3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21259E-E1D6-9F4F-861D-750D4CFA5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7D987-00AF-D14B-B5D5-256DCA66DB94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19313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D99596-12B2-364B-91E3-26CEB70B6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93E51-F8B7-A542-9D96-D5B9E727AEB1}" type="datetimeFigureOut">
              <a:rPr lang="en-TW" smtClean="0"/>
              <a:t>2021/9/24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CC6FBA-1F91-8744-9959-EFDBF1C45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6E74F-C770-9A49-928D-83BC418A2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7D987-00AF-D14B-B5D5-256DCA66DB94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034270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62ABC-C5B3-9743-A338-E422650B9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98A3C-39FE-624E-B411-FD8229EC7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EB002A-DC86-964B-A7BC-0116AFFA87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2B6179-A2BD-B441-8557-473D73C6C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93E51-F8B7-A542-9D96-D5B9E727AEB1}" type="datetimeFigureOut">
              <a:rPr lang="en-TW" smtClean="0"/>
              <a:t>2021/9/24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3F2866-B960-2A49-95C0-8D9D414B0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22B0B9-6E63-A349-A7A8-EC48A44B4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7D987-00AF-D14B-B5D5-256DCA66DB94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401407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C01F6-0663-CB41-A9E1-FDFCB326E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4664E0-339D-DF4B-83CD-C0922D6ECC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669FC-8ED8-5C49-ACDA-49282F377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833CFC-6111-8447-9F43-372112958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93E51-F8B7-A542-9D96-D5B9E727AEB1}" type="datetimeFigureOut">
              <a:rPr lang="en-TW" smtClean="0"/>
              <a:t>2021/9/24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02A3B5-DD1A-F940-A204-70099FAA5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E3A5B3-7F05-DF43-BED5-96247EF77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7D987-00AF-D14B-B5D5-256DCA66DB94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28142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2FD2CD-D1B5-CE4C-B893-BA2481C3C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1328A-459D-EB4A-BD93-1449AA3F6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F0E8A-0F31-0541-9754-451090CD0D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93E51-F8B7-A542-9D96-D5B9E727AEB1}" type="datetimeFigureOut">
              <a:rPr lang="en-TW" smtClean="0"/>
              <a:t>2021/9/24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8C5C1-8FD5-FA43-A850-2301530849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7B630D-913A-1342-90A1-6882C765CB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7D987-00AF-D14B-B5D5-256DCA66DB94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464014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42;p163">
            <a:extLst>
              <a:ext uri="{FF2B5EF4-FFF2-40B4-BE49-F238E27FC236}">
                <a16:creationId xmlns:a16="http://schemas.microsoft.com/office/drawing/2014/main" id="{38DBF30F-3FD0-2148-89FB-CA881B1707B5}"/>
              </a:ext>
            </a:extLst>
          </p:cNvPr>
          <p:cNvSpPr/>
          <p:nvPr/>
        </p:nvSpPr>
        <p:spPr>
          <a:xfrm>
            <a:off x="4938770" y="3799408"/>
            <a:ext cx="1439700" cy="573900"/>
          </a:xfrm>
          <a:prstGeom prst="diamond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天氣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" name="Google Shape;1643;p163">
            <a:extLst>
              <a:ext uri="{FF2B5EF4-FFF2-40B4-BE49-F238E27FC236}">
                <a16:creationId xmlns:a16="http://schemas.microsoft.com/office/drawing/2014/main" id="{6E7FFFB0-92CA-3B47-911D-840EE1DBE664}"/>
              </a:ext>
            </a:extLst>
          </p:cNvPr>
          <p:cNvSpPr/>
          <p:nvPr/>
        </p:nvSpPr>
        <p:spPr>
          <a:xfrm>
            <a:off x="6420945" y="4435933"/>
            <a:ext cx="1606650" cy="448525"/>
          </a:xfrm>
          <a:prstGeom prst="flowChartDecision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風量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" name="Google Shape;1644;p163">
            <a:extLst>
              <a:ext uri="{FF2B5EF4-FFF2-40B4-BE49-F238E27FC236}">
                <a16:creationId xmlns:a16="http://schemas.microsoft.com/office/drawing/2014/main" id="{29D135B8-D6CC-E54A-BECC-76F0C69D6B8B}"/>
              </a:ext>
            </a:extLst>
          </p:cNvPr>
          <p:cNvSpPr/>
          <p:nvPr/>
        </p:nvSpPr>
        <p:spPr>
          <a:xfrm>
            <a:off x="3182595" y="4435933"/>
            <a:ext cx="1652475" cy="448525"/>
          </a:xfrm>
          <a:prstGeom prst="flowChartDecision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濕度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" name="Google Shape;1645;p163">
            <a:extLst>
              <a:ext uri="{FF2B5EF4-FFF2-40B4-BE49-F238E27FC236}">
                <a16:creationId xmlns:a16="http://schemas.microsoft.com/office/drawing/2014/main" id="{A2D06DF2-2884-5247-87FA-2C519A92623F}"/>
              </a:ext>
            </a:extLst>
          </p:cNvPr>
          <p:cNvSpPr/>
          <p:nvPr/>
        </p:nvSpPr>
        <p:spPr>
          <a:xfrm>
            <a:off x="2681770" y="5170858"/>
            <a:ext cx="834600" cy="448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否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" name="Google Shape;1646;p163">
            <a:extLst>
              <a:ext uri="{FF2B5EF4-FFF2-40B4-BE49-F238E27FC236}">
                <a16:creationId xmlns:a16="http://schemas.microsoft.com/office/drawing/2014/main" id="{0C829664-016F-2D41-9009-98BEC2B2C8DE}"/>
              </a:ext>
            </a:extLst>
          </p:cNvPr>
          <p:cNvSpPr/>
          <p:nvPr/>
        </p:nvSpPr>
        <p:spPr>
          <a:xfrm>
            <a:off x="4472333" y="5170858"/>
            <a:ext cx="834600" cy="448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是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" name="Google Shape;1647;p163">
            <a:extLst>
              <a:ext uri="{FF2B5EF4-FFF2-40B4-BE49-F238E27FC236}">
                <a16:creationId xmlns:a16="http://schemas.microsoft.com/office/drawing/2014/main" id="{32C888C1-6ABC-BB47-8AA9-C33B1E5A8902}"/>
              </a:ext>
            </a:extLst>
          </p:cNvPr>
          <p:cNvSpPr/>
          <p:nvPr/>
        </p:nvSpPr>
        <p:spPr>
          <a:xfrm>
            <a:off x="5953645" y="5170858"/>
            <a:ext cx="834600" cy="448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否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" name="Google Shape;1648;p163">
            <a:extLst>
              <a:ext uri="{FF2B5EF4-FFF2-40B4-BE49-F238E27FC236}">
                <a16:creationId xmlns:a16="http://schemas.microsoft.com/office/drawing/2014/main" id="{61614613-F670-7E40-9979-903B7B0297C8}"/>
              </a:ext>
            </a:extLst>
          </p:cNvPr>
          <p:cNvSpPr/>
          <p:nvPr/>
        </p:nvSpPr>
        <p:spPr>
          <a:xfrm>
            <a:off x="7842245" y="5170858"/>
            <a:ext cx="834600" cy="448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"/>
                <a:ea typeface="Microsoft JhengHei"/>
                <a:cs typeface="Microsoft JhengHei"/>
                <a:sym typeface="Microsoft JhengHei"/>
              </a:rPr>
              <a:t>是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9" name="Google Shape;1649;p163">
            <a:extLst>
              <a:ext uri="{FF2B5EF4-FFF2-40B4-BE49-F238E27FC236}">
                <a16:creationId xmlns:a16="http://schemas.microsoft.com/office/drawing/2014/main" id="{8E4D774F-7642-3542-89E1-433C66AE371A}"/>
              </a:ext>
            </a:extLst>
          </p:cNvPr>
          <p:cNvCxnSpPr>
            <a:cxnSpLocks/>
            <a:stCxn id="2" idx="1"/>
            <a:endCxn id="4" idx="0"/>
          </p:cNvCxnSpPr>
          <p:nvPr/>
        </p:nvCxnSpPr>
        <p:spPr>
          <a:xfrm flipH="1">
            <a:off x="4008770" y="4086358"/>
            <a:ext cx="930000" cy="349500"/>
          </a:xfrm>
          <a:prstGeom prst="bent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" name="Google Shape;1650;p163">
            <a:extLst>
              <a:ext uri="{FF2B5EF4-FFF2-40B4-BE49-F238E27FC236}">
                <a16:creationId xmlns:a16="http://schemas.microsoft.com/office/drawing/2014/main" id="{2869A4E1-205B-B747-9940-316C2AC99062}"/>
              </a:ext>
            </a:extLst>
          </p:cNvPr>
          <p:cNvCxnSpPr>
            <a:cxnSpLocks/>
            <a:stCxn id="2" idx="3"/>
            <a:endCxn id="3" idx="0"/>
          </p:cNvCxnSpPr>
          <p:nvPr/>
        </p:nvCxnSpPr>
        <p:spPr>
          <a:xfrm>
            <a:off x="6378470" y="4086358"/>
            <a:ext cx="845700" cy="349500"/>
          </a:xfrm>
          <a:prstGeom prst="bent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" name="Google Shape;1651;p163">
            <a:extLst>
              <a:ext uri="{FF2B5EF4-FFF2-40B4-BE49-F238E27FC236}">
                <a16:creationId xmlns:a16="http://schemas.microsoft.com/office/drawing/2014/main" id="{B0DA1E8E-3356-D04B-889B-4BC733735C63}"/>
              </a:ext>
            </a:extLst>
          </p:cNvPr>
          <p:cNvCxnSpPr>
            <a:stCxn id="4" idx="1"/>
            <a:endCxn id="5" idx="0"/>
          </p:cNvCxnSpPr>
          <p:nvPr/>
        </p:nvCxnSpPr>
        <p:spPr>
          <a:xfrm flipH="1">
            <a:off x="3099195" y="4660196"/>
            <a:ext cx="83400" cy="510600"/>
          </a:xfrm>
          <a:prstGeom prst="bent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" name="Google Shape;1652;p163">
            <a:extLst>
              <a:ext uri="{FF2B5EF4-FFF2-40B4-BE49-F238E27FC236}">
                <a16:creationId xmlns:a16="http://schemas.microsoft.com/office/drawing/2014/main" id="{201656E8-9465-1B44-AFF4-A6F4BFC5080D}"/>
              </a:ext>
            </a:extLst>
          </p:cNvPr>
          <p:cNvCxnSpPr>
            <a:stCxn id="4" idx="3"/>
            <a:endCxn id="6" idx="0"/>
          </p:cNvCxnSpPr>
          <p:nvPr/>
        </p:nvCxnSpPr>
        <p:spPr>
          <a:xfrm>
            <a:off x="4835070" y="4660196"/>
            <a:ext cx="54600" cy="510600"/>
          </a:xfrm>
          <a:prstGeom prst="bent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" name="Google Shape;1653;p163">
            <a:extLst>
              <a:ext uri="{FF2B5EF4-FFF2-40B4-BE49-F238E27FC236}">
                <a16:creationId xmlns:a16="http://schemas.microsoft.com/office/drawing/2014/main" id="{CA22CCD3-8E63-FF45-9A63-4930E8C610A5}"/>
              </a:ext>
            </a:extLst>
          </p:cNvPr>
          <p:cNvCxnSpPr>
            <a:stCxn id="3" idx="1"/>
            <a:endCxn id="7" idx="0"/>
          </p:cNvCxnSpPr>
          <p:nvPr/>
        </p:nvCxnSpPr>
        <p:spPr>
          <a:xfrm flipH="1">
            <a:off x="6370845" y="4660196"/>
            <a:ext cx="50100" cy="510600"/>
          </a:xfrm>
          <a:prstGeom prst="bent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" name="Google Shape;1654;p163">
            <a:extLst>
              <a:ext uri="{FF2B5EF4-FFF2-40B4-BE49-F238E27FC236}">
                <a16:creationId xmlns:a16="http://schemas.microsoft.com/office/drawing/2014/main" id="{07A3B736-831B-E245-8FFC-0993EB04118F}"/>
              </a:ext>
            </a:extLst>
          </p:cNvPr>
          <p:cNvCxnSpPr>
            <a:stCxn id="3" idx="3"/>
            <a:endCxn id="8" idx="0"/>
          </p:cNvCxnSpPr>
          <p:nvPr/>
        </p:nvCxnSpPr>
        <p:spPr>
          <a:xfrm>
            <a:off x="8027595" y="4660196"/>
            <a:ext cx="231900" cy="510600"/>
          </a:xfrm>
          <a:prstGeom prst="bentConnector2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" name="Google Shape;1655;p163">
            <a:extLst>
              <a:ext uri="{FF2B5EF4-FFF2-40B4-BE49-F238E27FC236}">
                <a16:creationId xmlns:a16="http://schemas.microsoft.com/office/drawing/2014/main" id="{1C3ADBC4-4AC7-0647-8607-74C004853295}"/>
              </a:ext>
            </a:extLst>
          </p:cNvPr>
          <p:cNvSpPr txBox="1"/>
          <p:nvPr/>
        </p:nvSpPr>
        <p:spPr>
          <a:xfrm>
            <a:off x="3722534" y="3741833"/>
            <a:ext cx="824334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914377">
              <a:buClr>
                <a:srgbClr val="000000"/>
              </a:buClr>
              <a:buSzPts val="1800"/>
              <a:buFont typeface="Arial"/>
              <a:buNone/>
            </a:pPr>
            <a:r>
              <a:rPr lang="en-US" sz="1400" dirty="0" err="1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晴天</a:t>
            </a:r>
            <a:endParaRPr sz="140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56;p163">
            <a:extLst>
              <a:ext uri="{FF2B5EF4-FFF2-40B4-BE49-F238E27FC236}">
                <a16:creationId xmlns:a16="http://schemas.microsoft.com/office/drawing/2014/main" id="{4998669D-4370-C744-AA0A-0EFE2C455869}"/>
              </a:ext>
            </a:extLst>
          </p:cNvPr>
          <p:cNvSpPr txBox="1"/>
          <p:nvPr/>
        </p:nvSpPr>
        <p:spPr>
          <a:xfrm>
            <a:off x="2848720" y="4310708"/>
            <a:ext cx="500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914377">
              <a:buClr>
                <a:srgbClr val="000000"/>
              </a:buClr>
              <a:buSzPts val="1800"/>
              <a:buFont typeface="Arial"/>
              <a:buNone/>
            </a:pPr>
            <a:r>
              <a:rPr lang="en-US" sz="1400" dirty="0" err="1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高</a:t>
            </a:r>
            <a:endParaRPr sz="140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657;p163">
            <a:extLst>
              <a:ext uri="{FF2B5EF4-FFF2-40B4-BE49-F238E27FC236}">
                <a16:creationId xmlns:a16="http://schemas.microsoft.com/office/drawing/2014/main" id="{7C078B25-E1B8-5147-9FE0-427E50ADCF43}"/>
              </a:ext>
            </a:extLst>
          </p:cNvPr>
          <p:cNvSpPr txBox="1"/>
          <p:nvPr/>
        </p:nvSpPr>
        <p:spPr>
          <a:xfrm>
            <a:off x="6120595" y="4310708"/>
            <a:ext cx="500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914377">
              <a:buClr>
                <a:srgbClr val="000000"/>
              </a:buClr>
              <a:buSzPts val="1800"/>
              <a:buFont typeface="Arial"/>
              <a:buNone/>
            </a:pPr>
            <a:r>
              <a:rPr lang="en-US" sz="1400" dirty="0" err="1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小</a:t>
            </a:r>
            <a:endParaRPr sz="140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658;p163">
            <a:extLst>
              <a:ext uri="{FF2B5EF4-FFF2-40B4-BE49-F238E27FC236}">
                <a16:creationId xmlns:a16="http://schemas.microsoft.com/office/drawing/2014/main" id="{5EC75971-875F-A648-897A-01E62FB8BFF1}"/>
              </a:ext>
            </a:extLst>
          </p:cNvPr>
          <p:cNvSpPr txBox="1"/>
          <p:nvPr/>
        </p:nvSpPr>
        <p:spPr>
          <a:xfrm>
            <a:off x="8119670" y="4310708"/>
            <a:ext cx="500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914377">
              <a:buClr>
                <a:srgbClr val="000000"/>
              </a:buClr>
              <a:buSzPts val="1800"/>
              <a:buFont typeface="Arial"/>
              <a:buNone/>
            </a:pPr>
            <a:r>
              <a:rPr lang="en-US" sz="1400" dirty="0" err="1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大</a:t>
            </a:r>
            <a:endParaRPr sz="140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659;p163">
            <a:extLst>
              <a:ext uri="{FF2B5EF4-FFF2-40B4-BE49-F238E27FC236}">
                <a16:creationId xmlns:a16="http://schemas.microsoft.com/office/drawing/2014/main" id="{019CE538-4D21-7143-8376-52492D377796}"/>
              </a:ext>
            </a:extLst>
          </p:cNvPr>
          <p:cNvSpPr txBox="1"/>
          <p:nvPr/>
        </p:nvSpPr>
        <p:spPr>
          <a:xfrm>
            <a:off x="4889669" y="4373308"/>
            <a:ext cx="685375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914377">
              <a:buClr>
                <a:srgbClr val="000000"/>
              </a:buClr>
              <a:buSzPts val="1800"/>
              <a:buFont typeface="Arial"/>
              <a:buNone/>
            </a:pPr>
            <a:r>
              <a:rPr lang="en-US" sz="1400" dirty="0" err="1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普通</a:t>
            </a:r>
            <a:endParaRPr sz="140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660;p163">
            <a:extLst>
              <a:ext uri="{FF2B5EF4-FFF2-40B4-BE49-F238E27FC236}">
                <a16:creationId xmlns:a16="http://schemas.microsoft.com/office/drawing/2014/main" id="{9CC5FC41-6A7C-984C-86F8-A9CF925ABB7E}"/>
              </a:ext>
            </a:extLst>
          </p:cNvPr>
          <p:cNvSpPr txBox="1"/>
          <p:nvPr/>
        </p:nvSpPr>
        <p:spPr>
          <a:xfrm>
            <a:off x="6979528" y="3741833"/>
            <a:ext cx="714034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914377">
              <a:buClr>
                <a:srgbClr val="000000"/>
              </a:buClr>
              <a:buSzPts val="1800"/>
              <a:buFont typeface="Arial"/>
              <a:buNone/>
            </a:pPr>
            <a:r>
              <a:rPr lang="en-US" sz="1400" dirty="0" err="1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下雨</a:t>
            </a:r>
            <a:endParaRPr sz="140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1" name="Table 6">
            <a:extLst>
              <a:ext uri="{FF2B5EF4-FFF2-40B4-BE49-F238E27FC236}">
                <a16:creationId xmlns:a16="http://schemas.microsoft.com/office/drawing/2014/main" id="{94428C0F-D270-244E-9AE9-409F2C5BAA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191467"/>
              </p:ext>
            </p:extLst>
          </p:nvPr>
        </p:nvGraphicFramePr>
        <p:xfrm>
          <a:off x="1745824" y="1486443"/>
          <a:ext cx="8128000" cy="1112520"/>
        </p:xfrm>
        <a:graphic>
          <a:graphicData uri="http://schemas.openxmlformats.org/drawingml/2006/table">
            <a:tbl>
              <a:tblPr firstRow="1" bandRow="1"/>
              <a:tblGrid>
                <a:gridCol w="2032000">
                  <a:extLst>
                    <a:ext uri="{9D8B030D-6E8A-4147-A177-3AD203B41FA5}">
                      <a16:colId xmlns:a16="http://schemas.microsoft.com/office/drawing/2014/main" val="200049619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1248249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6151814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88458658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TW" dirty="0"/>
                        <a:t>天氣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A66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TW" dirty="0"/>
                        <a:t>濕度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A66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TW" dirty="0"/>
                        <a:t>風量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A66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TW" dirty="0"/>
                        <a:t>是否舉行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A6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05665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TW" sz="1400" dirty="0"/>
                        <a:t>晴天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A66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TW" sz="1400" dirty="0"/>
                        <a:t>高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A66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TW" sz="1400" dirty="0"/>
                        <a:t>大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A66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TW" sz="1400" dirty="0"/>
                        <a:t>否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A66C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689299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TW" sz="1400" dirty="0"/>
                        <a:t>陰天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A66C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TW" sz="1400" dirty="0"/>
                        <a:t>低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A66C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TW" sz="1400" dirty="0"/>
                        <a:t>小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A66C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</a:defRPr>
                      </a:lvl9pPr>
                    </a:lstStyle>
                    <a:p>
                      <a:pPr algn="ctr"/>
                      <a:r>
                        <a:rPr lang="en-TW" sz="1400" dirty="0"/>
                        <a:t>是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A66C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855129"/>
                  </a:ext>
                </a:extLst>
              </a:tr>
            </a:tbl>
          </a:graphicData>
        </a:graphic>
      </p:graphicFrame>
      <p:sp>
        <p:nvSpPr>
          <p:cNvPr id="22" name="Google Shape;1660;p163">
            <a:extLst>
              <a:ext uri="{FF2B5EF4-FFF2-40B4-BE49-F238E27FC236}">
                <a16:creationId xmlns:a16="http://schemas.microsoft.com/office/drawing/2014/main" id="{A42278AA-8B31-2E4A-90B7-B58D5778AEC7}"/>
              </a:ext>
            </a:extLst>
          </p:cNvPr>
          <p:cNvSpPr txBox="1"/>
          <p:nvPr/>
        </p:nvSpPr>
        <p:spPr>
          <a:xfrm>
            <a:off x="5656811" y="2540199"/>
            <a:ext cx="714034" cy="85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914377"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kern="0" dirty="0">
                <a:solidFill>
                  <a:srgbClr val="F2ECE1">
                    <a:lumMod val="25000"/>
                  </a:srgbClr>
                </a:solidFill>
                <a:latin typeface="Toppan Bunkyu Midashi Gothic Ex" panose="020B0900000000000000" pitchFamily="34" charset="-128"/>
                <a:ea typeface="Toppan Bunkyu Midashi Gothic Ex" panose="020B0900000000000000" pitchFamily="34" charset="-128"/>
                <a:cs typeface="Calibri"/>
                <a:sym typeface="Calibri"/>
              </a:rPr>
              <a:t>.</a:t>
            </a:r>
          </a:p>
          <a:p>
            <a:pPr defTabSz="914377"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kern="0" dirty="0">
                <a:solidFill>
                  <a:srgbClr val="F2ECE1">
                    <a:lumMod val="25000"/>
                  </a:srgbClr>
                </a:solidFill>
                <a:latin typeface="Toppan Bunkyu Midashi Gothic Ex" panose="020B0900000000000000" pitchFamily="34" charset="-128"/>
                <a:ea typeface="Toppan Bunkyu Midashi Gothic Ex" panose="020B0900000000000000" pitchFamily="34" charset="-128"/>
                <a:cs typeface="Calibri"/>
                <a:sym typeface="Calibri"/>
              </a:rPr>
              <a:t>.</a:t>
            </a:r>
          </a:p>
          <a:p>
            <a:pPr defTabSz="914377"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kern="0" dirty="0">
                <a:solidFill>
                  <a:srgbClr val="F2ECE1">
                    <a:lumMod val="25000"/>
                  </a:srgbClr>
                </a:solidFill>
                <a:latin typeface="Toppan Bunkyu Midashi Gothic Ex" panose="020B0900000000000000" pitchFamily="34" charset="-128"/>
                <a:ea typeface="Toppan Bunkyu Midashi Gothic Ex" panose="020B0900000000000000" pitchFamily="34" charset="-128"/>
                <a:cs typeface="Calibri"/>
                <a:sym typeface="Calibri"/>
              </a:rPr>
              <a:t>.</a:t>
            </a:r>
            <a:endParaRPr sz="1600" kern="0" dirty="0">
              <a:solidFill>
                <a:srgbClr val="F2ECE1">
                  <a:lumMod val="25000"/>
                </a:srgbClr>
              </a:solidFill>
              <a:latin typeface="Toppan Bunkyu Midashi Gothic Ex" panose="020B0900000000000000" pitchFamily="34" charset="-128"/>
              <a:ea typeface="Toppan Bunkyu Midashi Gothic Ex" panose="020B0900000000000000" pitchFamily="34" charset="-128"/>
              <a:cs typeface="Calibri"/>
              <a:sym typeface="Calibri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20661A9-49C4-E246-9028-F28ACAEE4BD8}"/>
              </a:ext>
            </a:extLst>
          </p:cNvPr>
          <p:cNvGrpSpPr>
            <a:grpSpLocks noChangeAspect="1"/>
          </p:cNvGrpSpPr>
          <p:nvPr/>
        </p:nvGrpSpPr>
        <p:grpSpPr>
          <a:xfrm>
            <a:off x="1398028" y="5102469"/>
            <a:ext cx="9445134" cy="1721404"/>
            <a:chOff x="3360126" y="3971848"/>
            <a:chExt cx="5764444" cy="105058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F940087-727F-7447-93B8-497D289F2DA0}"/>
                </a:ext>
              </a:extLst>
            </p:cNvPr>
            <p:cNvGrpSpPr/>
            <p:nvPr/>
          </p:nvGrpSpPr>
          <p:grpSpPr>
            <a:xfrm>
              <a:off x="3360126" y="4370288"/>
              <a:ext cx="2735874" cy="238320"/>
              <a:chOff x="7237110" y="4319211"/>
              <a:chExt cx="2735874" cy="238320"/>
            </a:xfrm>
          </p:grpSpPr>
          <p:sp>
            <p:nvSpPr>
              <p:cNvPr id="29" name="Intelligent Information Retrieval Laboratory">
                <a:extLst>
                  <a:ext uri="{FF2B5EF4-FFF2-40B4-BE49-F238E27FC236}">
                    <a16:creationId xmlns:a16="http://schemas.microsoft.com/office/drawing/2014/main" id="{1C3871CE-A358-9544-A787-C54A7D7CDE60}"/>
                  </a:ext>
                </a:extLst>
              </p:cNvPr>
              <p:cNvSpPr txBox="1"/>
              <p:nvPr/>
            </p:nvSpPr>
            <p:spPr>
              <a:xfrm>
                <a:off x="7237110" y="4319211"/>
                <a:ext cx="2590800" cy="2383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第</a:t>
                </a:r>
                <a:r>
                  <a:rPr kumimoji="0" lang="en-US" altLang="zh-TW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13</a:t>
                </a:r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屆 </a:t>
                </a: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iT</a:t>
                </a:r>
                <a:r>
                  <a:rPr kumimoji="0" lang="zh-TW" altLang="en-US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邦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幫忙</a:t>
                </a:r>
                <a:r>
                  <a:rPr kumimoji="0" lang="zh-TW" altLang="en-US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 鐵人賽</a:t>
                </a:r>
                <a:endParaRPr sz="14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  <p:sp>
            <p:nvSpPr>
              <p:cNvPr id="30" name="Intelligent Information Retrieval Laboratory">
                <a:extLst>
                  <a:ext uri="{FF2B5EF4-FFF2-40B4-BE49-F238E27FC236}">
                    <a16:creationId xmlns:a16="http://schemas.microsoft.com/office/drawing/2014/main" id="{777A59BA-7AF4-694B-A6AD-935F39D19B3E}"/>
                  </a:ext>
                </a:extLst>
              </p:cNvPr>
              <p:cNvSpPr txBox="1"/>
              <p:nvPr/>
            </p:nvSpPr>
            <p:spPr>
              <a:xfrm>
                <a:off x="8753784" y="4345689"/>
                <a:ext cx="1219200" cy="2007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AI &amp; Data </a:t>
                </a:r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組</a:t>
                </a:r>
                <a:endParaRPr sz="14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47CDA64-34E8-3B4B-842C-A5F921FFE575}"/>
                </a:ext>
              </a:extLst>
            </p:cNvPr>
            <p:cNvGrpSpPr/>
            <p:nvPr/>
          </p:nvGrpSpPr>
          <p:grpSpPr>
            <a:xfrm>
              <a:off x="7247835" y="3971848"/>
              <a:ext cx="1876735" cy="1050587"/>
              <a:chOff x="3891792" y="3940042"/>
              <a:chExt cx="1876735" cy="1050587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0AD18C1A-7812-2F49-8C6C-1CDCC890C0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alphaModFix amt="20000"/>
              </a:blip>
              <a:srcRect/>
              <a:stretch/>
            </p:blipFill>
            <p:spPr bwMode="auto">
              <a:xfrm>
                <a:off x="4489805" y="3940042"/>
                <a:ext cx="1050587" cy="1050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4" descr="Youtube logo | Logok">
                <a:extLst>
                  <a:ext uri="{FF2B5EF4-FFF2-40B4-BE49-F238E27FC236}">
                    <a16:creationId xmlns:a16="http://schemas.microsoft.com/office/drawing/2014/main" id="{45B1DB67-10A2-7F43-B580-BB31483766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1792" y="4187926"/>
                <a:ext cx="739756" cy="554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Intelligent Information Retrieval Laboratory">
                <a:extLst>
                  <a:ext uri="{FF2B5EF4-FFF2-40B4-BE49-F238E27FC236}">
                    <a16:creationId xmlns:a16="http://schemas.microsoft.com/office/drawing/2014/main" id="{2BBCE678-4FB2-0C4B-B942-1B9232615A6B}"/>
                  </a:ext>
                </a:extLst>
              </p:cNvPr>
              <p:cNvSpPr txBox="1"/>
              <p:nvPr/>
            </p:nvSpPr>
            <p:spPr>
              <a:xfrm>
                <a:off x="4549327" y="4353909"/>
                <a:ext cx="1219200" cy="2383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6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10</a:t>
                </a:r>
                <a:r>
                  <a:rPr kumimoji="0" lang="zh-TW" altLang="en-US" sz="16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程式中</a:t>
                </a:r>
                <a:endParaRPr sz="18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836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D8F51A-F81C-5C49-AE61-0D690FEBA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123" y="3742938"/>
            <a:ext cx="4524877" cy="1422377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51898A4-75A4-BF48-8906-B9E20BF7243C}"/>
              </a:ext>
            </a:extLst>
          </p:cNvPr>
          <p:cNvCxnSpPr>
            <a:cxnSpLocks/>
          </p:cNvCxnSpPr>
          <p:nvPr/>
        </p:nvCxnSpPr>
        <p:spPr>
          <a:xfrm flipV="1">
            <a:off x="7049293" y="3528176"/>
            <a:ext cx="0" cy="2178122"/>
          </a:xfrm>
          <a:prstGeom prst="straightConnector1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0B44B31-7AE4-1C40-A2C9-FF8B2DD3EB7C}"/>
              </a:ext>
            </a:extLst>
          </p:cNvPr>
          <p:cNvCxnSpPr>
            <a:cxnSpLocks/>
          </p:cNvCxnSpPr>
          <p:nvPr/>
        </p:nvCxnSpPr>
        <p:spPr>
          <a:xfrm>
            <a:off x="7039019" y="5704586"/>
            <a:ext cx="3348350" cy="0"/>
          </a:xfrm>
          <a:prstGeom prst="straightConnector1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4858CBD-4B05-7B49-A06B-841B2A50127B}"/>
              </a:ext>
            </a:extLst>
          </p:cNvPr>
          <p:cNvSpPr/>
          <p:nvPr/>
        </p:nvSpPr>
        <p:spPr>
          <a:xfrm>
            <a:off x="10481600" y="5519920"/>
            <a:ext cx="38504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914377"/>
            <a:r>
              <a:rPr lang="en-US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ea typeface="微软雅黑"/>
              </a:rPr>
              <a:t>x</a:t>
            </a:r>
            <a:r>
              <a:rPr lang="en-US" baseline="-2500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ea typeface="微软雅黑"/>
              </a:rPr>
              <a:t>1</a:t>
            </a:r>
            <a:endParaRPr lang="en-US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latin typeface="Arial"/>
              <a:ea typeface="微软雅黑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A441C44-A426-2342-863A-3202C854ADDF}"/>
              </a:ext>
            </a:extLst>
          </p:cNvPr>
          <p:cNvSpPr/>
          <p:nvPr/>
        </p:nvSpPr>
        <p:spPr>
          <a:xfrm>
            <a:off x="9038148" y="4361549"/>
            <a:ext cx="90000" cy="900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rgbClr val="D2A66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998802E-9184-BB40-916E-0CA76CF01950}"/>
              </a:ext>
            </a:extLst>
          </p:cNvPr>
          <p:cNvSpPr/>
          <p:nvPr/>
        </p:nvSpPr>
        <p:spPr>
          <a:xfrm>
            <a:off x="8830929" y="4463127"/>
            <a:ext cx="90000" cy="900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rgbClr val="D2A66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4E77E96-D101-9A46-8B1F-FB6954859274}"/>
              </a:ext>
            </a:extLst>
          </p:cNvPr>
          <p:cNvSpPr/>
          <p:nvPr/>
        </p:nvSpPr>
        <p:spPr>
          <a:xfrm>
            <a:off x="9251306" y="4040199"/>
            <a:ext cx="90000" cy="900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rgbClr val="D2A66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F401E2-662F-7241-9AE2-2FF8D864CE0B}"/>
              </a:ext>
            </a:extLst>
          </p:cNvPr>
          <p:cNvSpPr/>
          <p:nvPr/>
        </p:nvSpPr>
        <p:spPr>
          <a:xfrm>
            <a:off x="8694563" y="4328300"/>
            <a:ext cx="90000" cy="900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rgbClr val="D2A66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6256F68-9F2F-8648-9CD9-A9B096D1C559}"/>
              </a:ext>
            </a:extLst>
          </p:cNvPr>
          <p:cNvSpPr/>
          <p:nvPr/>
        </p:nvSpPr>
        <p:spPr>
          <a:xfrm>
            <a:off x="9546961" y="3723476"/>
            <a:ext cx="90000" cy="900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rgbClr val="D2A66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A54CAA0-10F6-4547-833E-913C29F15F27}"/>
              </a:ext>
            </a:extLst>
          </p:cNvPr>
          <p:cNvSpPr/>
          <p:nvPr/>
        </p:nvSpPr>
        <p:spPr>
          <a:xfrm>
            <a:off x="9726133" y="4025086"/>
            <a:ext cx="90000" cy="900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rgbClr val="D2A66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1AE4466-92FE-9D4B-910E-DC7B0672A0F0}"/>
              </a:ext>
            </a:extLst>
          </p:cNvPr>
          <p:cNvSpPr/>
          <p:nvPr/>
        </p:nvSpPr>
        <p:spPr>
          <a:xfrm>
            <a:off x="9438961" y="4079086"/>
            <a:ext cx="90000" cy="900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rgbClr val="D2A66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D2889A7-9044-0D47-BEDA-C5DE0C22D8C7}"/>
              </a:ext>
            </a:extLst>
          </p:cNvPr>
          <p:cNvSpPr/>
          <p:nvPr/>
        </p:nvSpPr>
        <p:spPr>
          <a:xfrm>
            <a:off x="9086303" y="4634160"/>
            <a:ext cx="90000" cy="900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rgbClr val="D2A66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F3D0238-CF70-DA4E-B525-61FD761B0F1B}"/>
              </a:ext>
            </a:extLst>
          </p:cNvPr>
          <p:cNvSpPr/>
          <p:nvPr/>
        </p:nvSpPr>
        <p:spPr>
          <a:xfrm>
            <a:off x="7603682" y="5075741"/>
            <a:ext cx="90000" cy="900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rgbClr val="D2A66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73A1C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CBAA5A6-8C40-4549-A7E9-235D35DF8D05}"/>
              </a:ext>
            </a:extLst>
          </p:cNvPr>
          <p:cNvSpPr/>
          <p:nvPr/>
        </p:nvSpPr>
        <p:spPr>
          <a:xfrm>
            <a:off x="7821365" y="4938088"/>
            <a:ext cx="90000" cy="900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rgbClr val="D2A66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73A1C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A3F0583-62EE-A04C-AC76-0C2E82733DC9}"/>
              </a:ext>
            </a:extLst>
          </p:cNvPr>
          <p:cNvSpPr/>
          <p:nvPr/>
        </p:nvSpPr>
        <p:spPr>
          <a:xfrm>
            <a:off x="7657682" y="5322412"/>
            <a:ext cx="90000" cy="900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rgbClr val="D2A66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73A1C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77DC1BA-9557-5D45-BDAE-AB9F9884862A}"/>
              </a:ext>
            </a:extLst>
          </p:cNvPr>
          <p:cNvSpPr/>
          <p:nvPr/>
        </p:nvSpPr>
        <p:spPr>
          <a:xfrm>
            <a:off x="8367485" y="4826859"/>
            <a:ext cx="90000" cy="900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rgbClr val="D2A66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73A1C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8FC8E28-B048-C540-A049-FDB4010ED81A}"/>
              </a:ext>
            </a:extLst>
          </p:cNvPr>
          <p:cNvSpPr/>
          <p:nvPr/>
        </p:nvSpPr>
        <p:spPr>
          <a:xfrm>
            <a:off x="8600686" y="4885563"/>
            <a:ext cx="90000" cy="900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rgbClr val="D2A66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73A1C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525213E-91B7-4B44-8928-5D17FCD93049}"/>
              </a:ext>
            </a:extLst>
          </p:cNvPr>
          <p:cNvSpPr/>
          <p:nvPr/>
        </p:nvSpPr>
        <p:spPr>
          <a:xfrm>
            <a:off x="8182053" y="4695406"/>
            <a:ext cx="90000" cy="900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rgbClr val="D2A66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73A1C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DA20226-61D8-CC4C-B3AC-F22640B6F6EF}"/>
              </a:ext>
            </a:extLst>
          </p:cNvPr>
          <p:cNvSpPr/>
          <p:nvPr/>
        </p:nvSpPr>
        <p:spPr>
          <a:xfrm>
            <a:off x="8111941" y="5075741"/>
            <a:ext cx="90000" cy="900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rgbClr val="D2A66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73A1C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D8E162B-22C2-F244-A44E-54ADAA54EE3D}"/>
              </a:ext>
            </a:extLst>
          </p:cNvPr>
          <p:cNvSpPr/>
          <p:nvPr/>
        </p:nvSpPr>
        <p:spPr>
          <a:xfrm>
            <a:off x="7878741" y="5136819"/>
            <a:ext cx="90000" cy="900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rgbClr val="D2A66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73A1C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475A992-F950-FB45-B6B3-2C332334940E}"/>
              </a:ext>
            </a:extLst>
          </p:cNvPr>
          <p:cNvSpPr/>
          <p:nvPr/>
        </p:nvSpPr>
        <p:spPr>
          <a:xfrm>
            <a:off x="8467674" y="4653200"/>
            <a:ext cx="90000" cy="900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rgbClr val="D2A66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73A1C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4FBC34-5BB9-C34D-8BA9-E18CDEA76025}"/>
              </a:ext>
            </a:extLst>
          </p:cNvPr>
          <p:cNvSpPr/>
          <p:nvPr/>
        </p:nvSpPr>
        <p:spPr>
          <a:xfrm>
            <a:off x="6846499" y="3029149"/>
            <a:ext cx="38504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914377"/>
            <a:r>
              <a:rPr lang="en-US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ea typeface="微软雅黑"/>
              </a:rPr>
              <a:t>x</a:t>
            </a:r>
            <a:r>
              <a:rPr lang="en-US" baseline="-2500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ea typeface="微软雅黑"/>
              </a:rPr>
              <a:t>2</a:t>
            </a:r>
            <a:endParaRPr lang="en-US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latin typeface="Arial"/>
              <a:ea typeface="微软雅黑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2C2E79B-D449-3041-94A8-DC22706AE924}"/>
              </a:ext>
            </a:extLst>
          </p:cNvPr>
          <p:cNvSpPr/>
          <p:nvPr/>
        </p:nvSpPr>
        <p:spPr>
          <a:xfrm>
            <a:off x="7756082" y="4012660"/>
            <a:ext cx="90000" cy="900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rgbClr val="D2A66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73A1C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B9A80CB-817E-5D46-9963-9EC74826735F}"/>
              </a:ext>
            </a:extLst>
          </p:cNvPr>
          <p:cNvSpPr/>
          <p:nvPr/>
        </p:nvSpPr>
        <p:spPr>
          <a:xfrm>
            <a:off x="7973765" y="3875007"/>
            <a:ext cx="90000" cy="900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rgbClr val="D2A66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73A1C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DDA65E1-9A72-7D49-9350-08229657D43B}"/>
              </a:ext>
            </a:extLst>
          </p:cNvPr>
          <p:cNvSpPr/>
          <p:nvPr/>
        </p:nvSpPr>
        <p:spPr>
          <a:xfrm>
            <a:off x="7810082" y="4259331"/>
            <a:ext cx="90000" cy="900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rgbClr val="D2A66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73A1C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E0D7D85-808F-B54D-ADE4-F57B920B28EB}"/>
              </a:ext>
            </a:extLst>
          </p:cNvPr>
          <p:cNvSpPr/>
          <p:nvPr/>
        </p:nvSpPr>
        <p:spPr>
          <a:xfrm>
            <a:off x="8519885" y="3763778"/>
            <a:ext cx="90000" cy="900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rgbClr val="D2A66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73A1C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BE5FDBE-381E-8C42-83B3-2E42509633B0}"/>
              </a:ext>
            </a:extLst>
          </p:cNvPr>
          <p:cNvSpPr/>
          <p:nvPr/>
        </p:nvSpPr>
        <p:spPr>
          <a:xfrm>
            <a:off x="8334453" y="3632325"/>
            <a:ext cx="90000" cy="900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rgbClr val="D2A66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73A1C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BFC5AD7-CBCD-364E-A68E-84BD4EE8CFE3}"/>
              </a:ext>
            </a:extLst>
          </p:cNvPr>
          <p:cNvSpPr/>
          <p:nvPr/>
        </p:nvSpPr>
        <p:spPr>
          <a:xfrm>
            <a:off x="8264341" y="4012660"/>
            <a:ext cx="90000" cy="900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rgbClr val="D2A66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73A1C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69967C3-9EDF-0C46-A14F-BE843B86D84B}"/>
              </a:ext>
            </a:extLst>
          </p:cNvPr>
          <p:cNvSpPr/>
          <p:nvPr/>
        </p:nvSpPr>
        <p:spPr>
          <a:xfrm>
            <a:off x="8031141" y="4073738"/>
            <a:ext cx="90000" cy="900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rgbClr val="D2A66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73A1C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CAB784A-C54B-0E49-B42D-D510AAC61BBE}"/>
              </a:ext>
            </a:extLst>
          </p:cNvPr>
          <p:cNvSpPr/>
          <p:nvPr/>
        </p:nvSpPr>
        <p:spPr>
          <a:xfrm>
            <a:off x="7756082" y="5228141"/>
            <a:ext cx="90000" cy="900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rgbClr val="D2A66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73A1C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4950246-6A41-B54E-A857-33405881E7E8}"/>
              </a:ext>
            </a:extLst>
          </p:cNvPr>
          <p:cNvSpPr/>
          <p:nvPr/>
        </p:nvSpPr>
        <p:spPr>
          <a:xfrm>
            <a:off x="7973765" y="5090488"/>
            <a:ext cx="90000" cy="900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rgbClr val="D2A66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73A1C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F596264-8452-484F-BD98-CC908A964E21}"/>
              </a:ext>
            </a:extLst>
          </p:cNvPr>
          <p:cNvSpPr/>
          <p:nvPr/>
        </p:nvSpPr>
        <p:spPr>
          <a:xfrm>
            <a:off x="7810082" y="5474812"/>
            <a:ext cx="90000" cy="900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rgbClr val="D2A66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73A1C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7891932-1E5A-044B-AF30-EE77A6BB37DA}"/>
              </a:ext>
            </a:extLst>
          </p:cNvPr>
          <p:cNvSpPr/>
          <p:nvPr/>
        </p:nvSpPr>
        <p:spPr>
          <a:xfrm>
            <a:off x="8519885" y="4979259"/>
            <a:ext cx="90000" cy="900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rgbClr val="D2A66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73A1C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9004A32-C690-0146-BE0F-E446A7F6F118}"/>
              </a:ext>
            </a:extLst>
          </p:cNvPr>
          <p:cNvSpPr/>
          <p:nvPr/>
        </p:nvSpPr>
        <p:spPr>
          <a:xfrm>
            <a:off x="8334453" y="4847806"/>
            <a:ext cx="90000" cy="900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rgbClr val="D2A66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73A1C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661F40E-CFD5-4E48-A013-C8EA58A209F8}"/>
              </a:ext>
            </a:extLst>
          </p:cNvPr>
          <p:cNvSpPr/>
          <p:nvPr/>
        </p:nvSpPr>
        <p:spPr>
          <a:xfrm>
            <a:off x="8264341" y="5228141"/>
            <a:ext cx="90000" cy="900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rgbClr val="D2A66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73A1C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29EDB89-28A1-1A4B-9BA0-DC72853A9CFA}"/>
              </a:ext>
            </a:extLst>
          </p:cNvPr>
          <p:cNvSpPr/>
          <p:nvPr/>
        </p:nvSpPr>
        <p:spPr>
          <a:xfrm>
            <a:off x="8031141" y="5289219"/>
            <a:ext cx="90000" cy="900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rgbClr val="D2A66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73A1C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8B27713-21E3-8B4B-B7E9-A2ED6B3E6C7C}"/>
              </a:ext>
            </a:extLst>
          </p:cNvPr>
          <p:cNvSpPr/>
          <p:nvPr/>
        </p:nvSpPr>
        <p:spPr>
          <a:xfrm>
            <a:off x="9023604" y="5235578"/>
            <a:ext cx="90000" cy="900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rgbClr val="D2A66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73A1C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FBFEDAB-7D4A-B34F-AE5F-9BED63AC570E}"/>
              </a:ext>
            </a:extLst>
          </p:cNvPr>
          <p:cNvSpPr/>
          <p:nvPr/>
        </p:nvSpPr>
        <p:spPr>
          <a:xfrm>
            <a:off x="9241287" y="5097925"/>
            <a:ext cx="90000" cy="900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rgbClr val="D2A66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73A1C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D86CF35-C968-6845-A140-B84CC12AC94C}"/>
              </a:ext>
            </a:extLst>
          </p:cNvPr>
          <p:cNvSpPr/>
          <p:nvPr/>
        </p:nvSpPr>
        <p:spPr>
          <a:xfrm>
            <a:off x="9077604" y="5482249"/>
            <a:ext cx="90000" cy="900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rgbClr val="D2A66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73A1C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62B3F55-54B4-8149-817D-C1A7D8398CEB}"/>
              </a:ext>
            </a:extLst>
          </p:cNvPr>
          <p:cNvSpPr/>
          <p:nvPr/>
        </p:nvSpPr>
        <p:spPr>
          <a:xfrm>
            <a:off x="9787407" y="4986696"/>
            <a:ext cx="90000" cy="900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rgbClr val="D2A66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73A1C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4C83725-4F6F-2B40-BD3E-FBAA97830388}"/>
              </a:ext>
            </a:extLst>
          </p:cNvPr>
          <p:cNvSpPr/>
          <p:nvPr/>
        </p:nvSpPr>
        <p:spPr>
          <a:xfrm>
            <a:off x="9601975" y="4855243"/>
            <a:ext cx="90000" cy="900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rgbClr val="D2A66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73A1C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A55A66C-24A6-B244-8557-87FD71A2955B}"/>
              </a:ext>
            </a:extLst>
          </p:cNvPr>
          <p:cNvSpPr/>
          <p:nvPr/>
        </p:nvSpPr>
        <p:spPr>
          <a:xfrm>
            <a:off x="9531863" y="5235578"/>
            <a:ext cx="90000" cy="900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rgbClr val="D2A66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73A1C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84011C5-16D6-4D47-89B7-83F66A9F04A2}"/>
              </a:ext>
            </a:extLst>
          </p:cNvPr>
          <p:cNvSpPr/>
          <p:nvPr/>
        </p:nvSpPr>
        <p:spPr>
          <a:xfrm>
            <a:off x="9298663" y="5296656"/>
            <a:ext cx="90000" cy="900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rgbClr val="D2A66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73A1C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195364B-45B5-4046-8B13-78434F8A3584}"/>
              </a:ext>
            </a:extLst>
          </p:cNvPr>
          <p:cNvCxnSpPr>
            <a:cxnSpLocks/>
          </p:cNvCxnSpPr>
          <p:nvPr/>
        </p:nvCxnSpPr>
        <p:spPr>
          <a:xfrm>
            <a:off x="8354341" y="4574637"/>
            <a:ext cx="0" cy="1102497"/>
          </a:xfrm>
          <a:prstGeom prst="line">
            <a:avLst/>
          </a:prstGeom>
          <a:noFill/>
          <a:ln w="15875" cap="flat" cmpd="sng" algn="ctr">
            <a:solidFill>
              <a:srgbClr val="E73A1C"/>
            </a:solidFill>
            <a:prstDash val="lgDash"/>
            <a:miter lim="800000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1B7628F-8030-8D47-8B25-926978A3794E}"/>
              </a:ext>
            </a:extLst>
          </p:cNvPr>
          <p:cNvCxnSpPr>
            <a:cxnSpLocks/>
          </p:cNvCxnSpPr>
          <p:nvPr/>
        </p:nvCxnSpPr>
        <p:spPr>
          <a:xfrm>
            <a:off x="9009574" y="4573451"/>
            <a:ext cx="0" cy="1099137"/>
          </a:xfrm>
          <a:prstGeom prst="line">
            <a:avLst/>
          </a:prstGeom>
          <a:noFill/>
          <a:ln w="15875" cap="flat" cmpd="sng" algn="ctr">
            <a:solidFill>
              <a:srgbClr val="E73A1C"/>
            </a:solidFill>
            <a:prstDash val="lgDash"/>
            <a:miter lim="800000"/>
          </a:ln>
          <a:effectLst/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822C9D7-D5F4-0F44-809A-7CDB6F18CE3E}"/>
              </a:ext>
            </a:extLst>
          </p:cNvPr>
          <p:cNvCxnSpPr>
            <a:cxnSpLocks/>
          </p:cNvCxnSpPr>
          <p:nvPr/>
        </p:nvCxnSpPr>
        <p:spPr>
          <a:xfrm flipH="1">
            <a:off x="7059216" y="4582238"/>
            <a:ext cx="3010335" cy="2364"/>
          </a:xfrm>
          <a:prstGeom prst="line">
            <a:avLst/>
          </a:prstGeom>
          <a:noFill/>
          <a:ln w="15875" cap="flat" cmpd="sng" algn="ctr">
            <a:solidFill>
              <a:srgbClr val="E73A1C"/>
            </a:solidFill>
            <a:prstDash val="lgDash"/>
            <a:miter lim="800000"/>
          </a:ln>
          <a:effectLst/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48D7B86-6586-DC49-A730-61BB18DFB41C}"/>
              </a:ext>
            </a:extLst>
          </p:cNvPr>
          <p:cNvCxnSpPr>
            <a:cxnSpLocks/>
          </p:cNvCxnSpPr>
          <p:nvPr/>
        </p:nvCxnSpPr>
        <p:spPr>
          <a:xfrm>
            <a:off x="8655198" y="3473555"/>
            <a:ext cx="0" cy="1102497"/>
          </a:xfrm>
          <a:prstGeom prst="line">
            <a:avLst/>
          </a:prstGeom>
          <a:noFill/>
          <a:ln w="15875" cap="flat" cmpd="sng" algn="ctr">
            <a:solidFill>
              <a:srgbClr val="E73A1C"/>
            </a:solidFill>
            <a:prstDash val="lgDash"/>
            <a:miter lim="800000"/>
          </a:ln>
          <a:effectLst/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410536F-6A94-6748-A3DA-60C987FA01CF}"/>
              </a:ext>
            </a:extLst>
          </p:cNvPr>
          <p:cNvCxnSpPr>
            <a:cxnSpLocks/>
          </p:cNvCxnSpPr>
          <p:nvPr/>
        </p:nvCxnSpPr>
        <p:spPr>
          <a:xfrm flipV="1">
            <a:off x="10069551" y="3515235"/>
            <a:ext cx="1" cy="2187373"/>
          </a:xfrm>
          <a:prstGeom prst="line">
            <a:avLst/>
          </a:prstGeom>
          <a:noFill/>
          <a:ln w="15875" cap="flat" cmpd="sng" algn="ctr">
            <a:solidFill>
              <a:srgbClr val="E73A1C"/>
            </a:solidFill>
            <a:prstDash val="lgDash"/>
            <a:miter lim="800000"/>
          </a:ln>
          <a:effectLst/>
        </p:spPr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F8DAB6-EBEC-F643-A4CA-89BBC7615CD9}"/>
              </a:ext>
            </a:extLst>
          </p:cNvPr>
          <p:cNvGrpSpPr>
            <a:grpSpLocks noChangeAspect="1"/>
          </p:cNvGrpSpPr>
          <p:nvPr/>
        </p:nvGrpSpPr>
        <p:grpSpPr>
          <a:xfrm>
            <a:off x="1600512" y="5459663"/>
            <a:ext cx="9445134" cy="1721404"/>
            <a:chOff x="3360126" y="3971848"/>
            <a:chExt cx="5764444" cy="1050587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D48E8A5-6B73-6A47-A5BD-E06515C79142}"/>
                </a:ext>
              </a:extLst>
            </p:cNvPr>
            <p:cNvGrpSpPr/>
            <p:nvPr/>
          </p:nvGrpSpPr>
          <p:grpSpPr>
            <a:xfrm>
              <a:off x="3360126" y="4370288"/>
              <a:ext cx="2735874" cy="238320"/>
              <a:chOff x="7237110" y="4319211"/>
              <a:chExt cx="2735874" cy="238320"/>
            </a:xfrm>
          </p:grpSpPr>
          <p:sp>
            <p:nvSpPr>
              <p:cNvPr id="56" name="Intelligent Information Retrieval Laboratory">
                <a:extLst>
                  <a:ext uri="{FF2B5EF4-FFF2-40B4-BE49-F238E27FC236}">
                    <a16:creationId xmlns:a16="http://schemas.microsoft.com/office/drawing/2014/main" id="{765DFA09-2870-D54F-85F2-581DF9656B15}"/>
                  </a:ext>
                </a:extLst>
              </p:cNvPr>
              <p:cNvSpPr txBox="1"/>
              <p:nvPr/>
            </p:nvSpPr>
            <p:spPr>
              <a:xfrm>
                <a:off x="7237110" y="4319211"/>
                <a:ext cx="2590800" cy="2383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第</a:t>
                </a:r>
                <a:r>
                  <a:rPr kumimoji="0" lang="en-US" altLang="zh-TW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13</a:t>
                </a:r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屆 </a:t>
                </a: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iT</a:t>
                </a:r>
                <a:r>
                  <a:rPr kumimoji="0" lang="zh-TW" altLang="en-US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邦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幫忙</a:t>
                </a:r>
                <a:r>
                  <a:rPr kumimoji="0" lang="zh-TW" altLang="en-US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 鐵人賽</a:t>
                </a:r>
                <a:endParaRPr sz="14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  <p:sp>
            <p:nvSpPr>
              <p:cNvPr id="57" name="Intelligent Information Retrieval Laboratory">
                <a:extLst>
                  <a:ext uri="{FF2B5EF4-FFF2-40B4-BE49-F238E27FC236}">
                    <a16:creationId xmlns:a16="http://schemas.microsoft.com/office/drawing/2014/main" id="{FBBD2D8C-583A-8D46-9B44-8120C7D5D7E0}"/>
                  </a:ext>
                </a:extLst>
              </p:cNvPr>
              <p:cNvSpPr txBox="1"/>
              <p:nvPr/>
            </p:nvSpPr>
            <p:spPr>
              <a:xfrm>
                <a:off x="8753784" y="4345689"/>
                <a:ext cx="1219200" cy="2007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AI &amp; Data </a:t>
                </a:r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組</a:t>
                </a:r>
                <a:endParaRPr sz="14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28BD2F5-5CE0-B849-A607-E54A219FF2B1}"/>
                </a:ext>
              </a:extLst>
            </p:cNvPr>
            <p:cNvGrpSpPr/>
            <p:nvPr/>
          </p:nvGrpSpPr>
          <p:grpSpPr>
            <a:xfrm>
              <a:off x="7247835" y="3971848"/>
              <a:ext cx="1876735" cy="1050587"/>
              <a:chOff x="3891792" y="3940042"/>
              <a:chExt cx="1876735" cy="1050587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189B310D-8E4B-0146-A1DB-9DB0AD8893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alphaModFix amt="20000"/>
              </a:blip>
              <a:srcRect/>
              <a:stretch/>
            </p:blipFill>
            <p:spPr bwMode="auto">
              <a:xfrm>
                <a:off x="4489805" y="3940042"/>
                <a:ext cx="1050587" cy="1050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4" descr="Youtube logo | Logok">
                <a:extLst>
                  <a:ext uri="{FF2B5EF4-FFF2-40B4-BE49-F238E27FC236}">
                    <a16:creationId xmlns:a16="http://schemas.microsoft.com/office/drawing/2014/main" id="{8E7CE351-7DC9-8446-8C6F-35A762EEDF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1792" y="4187926"/>
                <a:ext cx="739756" cy="554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5" name="Intelligent Information Retrieval Laboratory">
                <a:extLst>
                  <a:ext uri="{FF2B5EF4-FFF2-40B4-BE49-F238E27FC236}">
                    <a16:creationId xmlns:a16="http://schemas.microsoft.com/office/drawing/2014/main" id="{1587FDF3-A8BF-1F45-86FB-B867E0645AB1}"/>
                  </a:ext>
                </a:extLst>
              </p:cNvPr>
              <p:cNvSpPr txBox="1"/>
              <p:nvPr/>
            </p:nvSpPr>
            <p:spPr>
              <a:xfrm>
                <a:off x="4549327" y="4353909"/>
                <a:ext cx="1219200" cy="2383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6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10</a:t>
                </a:r>
                <a:r>
                  <a:rPr kumimoji="0" lang="zh-TW" altLang="en-US" sz="16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程式中</a:t>
                </a:r>
                <a:endParaRPr sz="18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5732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Free Texture - Trees - luGher Texture Library | Ağaç, Dokular, Autocad">
            <a:extLst>
              <a:ext uri="{FF2B5EF4-FFF2-40B4-BE49-F238E27FC236}">
                <a16:creationId xmlns:a16="http://schemas.microsoft.com/office/drawing/2014/main" id="{F90E4F03-7C99-2D43-A40A-919C90DBC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043" y="3016404"/>
            <a:ext cx="1355455" cy="211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Transparent Forest Png - Forest Trees Png, Png Download - kindpng">
            <a:extLst>
              <a:ext uri="{FF2B5EF4-FFF2-40B4-BE49-F238E27FC236}">
                <a16:creationId xmlns:a16="http://schemas.microsoft.com/office/drawing/2014/main" id="{9ABD603B-D81A-9A47-9F06-2F9B5795C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07" b="89985" l="5000" r="90000">
                        <a14:foregroundMark x1="5814" y1="67643" x2="5814" y2="67643"/>
                        <a14:foregroundMark x1="5000" y1="66102" x2="7558" y2="657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869" y="2601029"/>
            <a:ext cx="3904088" cy="2946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8E89EFA-12B9-8E4D-ABDA-D9318CDC611C}"/>
              </a:ext>
            </a:extLst>
          </p:cNvPr>
          <p:cNvSpPr/>
          <p:nvPr/>
        </p:nvSpPr>
        <p:spPr>
          <a:xfrm>
            <a:off x="2219093" y="5341434"/>
            <a:ext cx="802887" cy="379142"/>
          </a:xfrm>
          <a:prstGeom prst="roundRect">
            <a:avLst/>
          </a:prstGeom>
          <a:solidFill>
            <a:srgbClr val="D2A66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樹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DE77C8F-C943-604E-AFF4-43726CD5AE0E}"/>
              </a:ext>
            </a:extLst>
          </p:cNvPr>
          <p:cNvSpPr/>
          <p:nvPr/>
        </p:nvSpPr>
        <p:spPr>
          <a:xfrm>
            <a:off x="7844469" y="5357940"/>
            <a:ext cx="802887" cy="379142"/>
          </a:xfrm>
          <a:prstGeom prst="roundRect">
            <a:avLst/>
          </a:prstGeom>
          <a:solidFill>
            <a:srgbClr val="D2A66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森林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139A8E5-5D17-4E40-89EC-7AEFF6189428}"/>
              </a:ext>
            </a:extLst>
          </p:cNvPr>
          <p:cNvGrpSpPr>
            <a:grpSpLocks noChangeAspect="1"/>
          </p:cNvGrpSpPr>
          <p:nvPr/>
        </p:nvGrpSpPr>
        <p:grpSpPr>
          <a:xfrm>
            <a:off x="1373433" y="5238946"/>
            <a:ext cx="9445134" cy="1721404"/>
            <a:chOff x="3360126" y="3971848"/>
            <a:chExt cx="5764444" cy="105058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F33FA22-A6E7-334A-B06A-458A84DE32EA}"/>
                </a:ext>
              </a:extLst>
            </p:cNvPr>
            <p:cNvGrpSpPr/>
            <p:nvPr/>
          </p:nvGrpSpPr>
          <p:grpSpPr>
            <a:xfrm>
              <a:off x="3360126" y="4370288"/>
              <a:ext cx="2735874" cy="238320"/>
              <a:chOff x="7237110" y="4319211"/>
              <a:chExt cx="2735874" cy="238320"/>
            </a:xfrm>
          </p:grpSpPr>
          <p:sp>
            <p:nvSpPr>
              <p:cNvPr id="18" name="Intelligent Information Retrieval Laboratory">
                <a:extLst>
                  <a:ext uri="{FF2B5EF4-FFF2-40B4-BE49-F238E27FC236}">
                    <a16:creationId xmlns:a16="http://schemas.microsoft.com/office/drawing/2014/main" id="{80DB975D-DD79-0141-8E9C-74542B0A4E43}"/>
                  </a:ext>
                </a:extLst>
              </p:cNvPr>
              <p:cNvSpPr txBox="1"/>
              <p:nvPr/>
            </p:nvSpPr>
            <p:spPr>
              <a:xfrm>
                <a:off x="7237110" y="4319211"/>
                <a:ext cx="2590800" cy="2383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第</a:t>
                </a:r>
                <a:r>
                  <a:rPr kumimoji="0" lang="en-US" altLang="zh-TW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13</a:t>
                </a:r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屆 </a:t>
                </a: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iT</a:t>
                </a:r>
                <a:r>
                  <a:rPr kumimoji="0" lang="zh-TW" altLang="en-US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邦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幫忙</a:t>
                </a:r>
                <a:r>
                  <a:rPr kumimoji="0" lang="zh-TW" altLang="en-US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 鐵人賽</a:t>
                </a:r>
                <a:endParaRPr sz="14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  <p:sp>
            <p:nvSpPr>
              <p:cNvPr id="19" name="Intelligent Information Retrieval Laboratory">
                <a:extLst>
                  <a:ext uri="{FF2B5EF4-FFF2-40B4-BE49-F238E27FC236}">
                    <a16:creationId xmlns:a16="http://schemas.microsoft.com/office/drawing/2014/main" id="{AED7A5DF-54CC-C243-8299-76B47AA5D395}"/>
                  </a:ext>
                </a:extLst>
              </p:cNvPr>
              <p:cNvSpPr txBox="1"/>
              <p:nvPr/>
            </p:nvSpPr>
            <p:spPr>
              <a:xfrm>
                <a:off x="8753784" y="4345689"/>
                <a:ext cx="1219200" cy="2007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AI &amp; Data </a:t>
                </a:r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組</a:t>
                </a:r>
                <a:endParaRPr sz="14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9F9492B-6E9C-DA4A-8806-F701246075F5}"/>
                </a:ext>
              </a:extLst>
            </p:cNvPr>
            <p:cNvGrpSpPr/>
            <p:nvPr/>
          </p:nvGrpSpPr>
          <p:grpSpPr>
            <a:xfrm>
              <a:off x="7247835" y="3971848"/>
              <a:ext cx="1876735" cy="1050587"/>
              <a:chOff x="3891792" y="3940042"/>
              <a:chExt cx="1876735" cy="1050587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81500961-9318-BB40-ACFE-EA3C850C16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alphaModFix amt="20000"/>
              </a:blip>
              <a:srcRect/>
              <a:stretch/>
            </p:blipFill>
            <p:spPr bwMode="auto">
              <a:xfrm>
                <a:off x="4489805" y="3940042"/>
                <a:ext cx="1050587" cy="1050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4" descr="Youtube logo | Logok">
                <a:extLst>
                  <a:ext uri="{FF2B5EF4-FFF2-40B4-BE49-F238E27FC236}">
                    <a16:creationId xmlns:a16="http://schemas.microsoft.com/office/drawing/2014/main" id="{503EB44F-0804-B643-B5E5-836F6CE9AC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1792" y="4187926"/>
                <a:ext cx="739756" cy="554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Intelligent Information Retrieval Laboratory">
                <a:extLst>
                  <a:ext uri="{FF2B5EF4-FFF2-40B4-BE49-F238E27FC236}">
                    <a16:creationId xmlns:a16="http://schemas.microsoft.com/office/drawing/2014/main" id="{608BED77-083A-B44D-814C-1C9441ADE4D3}"/>
                  </a:ext>
                </a:extLst>
              </p:cNvPr>
              <p:cNvSpPr txBox="1"/>
              <p:nvPr/>
            </p:nvSpPr>
            <p:spPr>
              <a:xfrm>
                <a:off x="4549327" y="4353909"/>
                <a:ext cx="1219200" cy="2383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6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10</a:t>
                </a:r>
                <a:r>
                  <a:rPr kumimoji="0" lang="zh-TW" altLang="en-US" sz="16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程式中</a:t>
                </a:r>
                <a:endParaRPr sz="18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54416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676BD3-4E0D-9741-ACCF-43DFC1F5E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913" y="2338285"/>
            <a:ext cx="2931538" cy="2082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F4EC77-8823-E643-8592-4E9AE3EA3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898" y="2338285"/>
            <a:ext cx="2931538" cy="204596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18D33D8-D01F-D344-A71F-962878F18F0E}"/>
              </a:ext>
            </a:extLst>
          </p:cNvPr>
          <p:cNvGrpSpPr>
            <a:grpSpLocks noChangeAspect="1"/>
          </p:cNvGrpSpPr>
          <p:nvPr/>
        </p:nvGrpSpPr>
        <p:grpSpPr>
          <a:xfrm>
            <a:off x="1420602" y="3979315"/>
            <a:ext cx="6998283" cy="1275458"/>
            <a:chOff x="3360126" y="3971848"/>
            <a:chExt cx="5764444" cy="105058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8D0151-7D91-3346-8D13-F823790FE25D}"/>
                </a:ext>
              </a:extLst>
            </p:cNvPr>
            <p:cNvGrpSpPr/>
            <p:nvPr/>
          </p:nvGrpSpPr>
          <p:grpSpPr>
            <a:xfrm>
              <a:off x="3360126" y="4324980"/>
              <a:ext cx="2735874" cy="328935"/>
              <a:chOff x="7237110" y="4273903"/>
              <a:chExt cx="2735874" cy="328935"/>
            </a:xfrm>
          </p:grpSpPr>
          <p:sp>
            <p:nvSpPr>
              <p:cNvPr id="11" name="Intelligent Information Retrieval Laboratory">
                <a:extLst>
                  <a:ext uri="{FF2B5EF4-FFF2-40B4-BE49-F238E27FC236}">
                    <a16:creationId xmlns:a16="http://schemas.microsoft.com/office/drawing/2014/main" id="{3C02973B-5EC2-3146-B88F-9FCBC9BC28B4}"/>
                  </a:ext>
                </a:extLst>
              </p:cNvPr>
              <p:cNvSpPr txBox="1"/>
              <p:nvPr/>
            </p:nvSpPr>
            <p:spPr>
              <a:xfrm>
                <a:off x="7237110" y="4273903"/>
                <a:ext cx="2590800" cy="3289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第</a:t>
                </a:r>
                <a:r>
                  <a:rPr kumimoji="0" lang="en-US" altLang="zh-TW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13</a:t>
                </a:r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屆 </a:t>
                </a: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iT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邦</a:t>
                </a:r>
                <a:r>
                  <a:rPr kumimoji="0" lang="zh-TW" altLang="en-US" sz="10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幫忙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 鐵人賽</a:t>
                </a:r>
                <a:endParaRPr sz="11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  <p:sp>
            <p:nvSpPr>
              <p:cNvPr id="12" name="Intelligent Information Retrieval Laboratory">
                <a:extLst>
                  <a:ext uri="{FF2B5EF4-FFF2-40B4-BE49-F238E27FC236}">
                    <a16:creationId xmlns:a16="http://schemas.microsoft.com/office/drawing/2014/main" id="{02E5EAF0-C953-4C49-A2CF-320C4C5E7753}"/>
                  </a:ext>
                </a:extLst>
              </p:cNvPr>
              <p:cNvSpPr txBox="1"/>
              <p:nvPr/>
            </p:nvSpPr>
            <p:spPr>
              <a:xfrm>
                <a:off x="8753784" y="4289292"/>
                <a:ext cx="1219200" cy="313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AI &amp; Data </a:t>
                </a:r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組</a:t>
                </a:r>
                <a:endParaRPr sz="11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C1E06D7-6656-1C41-B537-711EF14B5365}"/>
                </a:ext>
              </a:extLst>
            </p:cNvPr>
            <p:cNvGrpSpPr/>
            <p:nvPr/>
          </p:nvGrpSpPr>
          <p:grpSpPr>
            <a:xfrm>
              <a:off x="7247835" y="3971848"/>
              <a:ext cx="1876735" cy="1050587"/>
              <a:chOff x="3891792" y="3940042"/>
              <a:chExt cx="1876735" cy="1050587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AC2E0E2-F8FD-1A4B-9D3E-1B307227B6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alphaModFix amt="20000"/>
              </a:blip>
              <a:srcRect/>
              <a:stretch/>
            </p:blipFill>
            <p:spPr bwMode="auto">
              <a:xfrm>
                <a:off x="4489805" y="3940042"/>
                <a:ext cx="1050587" cy="1050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 descr="Youtube logo | Logok">
                <a:extLst>
                  <a:ext uri="{FF2B5EF4-FFF2-40B4-BE49-F238E27FC236}">
                    <a16:creationId xmlns:a16="http://schemas.microsoft.com/office/drawing/2014/main" id="{1598FF85-863E-1541-AC0C-1D645144C7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1792" y="4187926"/>
                <a:ext cx="739756" cy="554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Intelligent Information Retrieval Laboratory">
                <a:extLst>
                  <a:ext uri="{FF2B5EF4-FFF2-40B4-BE49-F238E27FC236}">
                    <a16:creationId xmlns:a16="http://schemas.microsoft.com/office/drawing/2014/main" id="{8730DAD6-697B-434F-B5AF-968AB6A45C66}"/>
                  </a:ext>
                </a:extLst>
              </p:cNvPr>
              <p:cNvSpPr txBox="1"/>
              <p:nvPr/>
            </p:nvSpPr>
            <p:spPr>
              <a:xfrm>
                <a:off x="4549327" y="4308601"/>
                <a:ext cx="1219200" cy="3289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10</a:t>
                </a:r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程式中</a:t>
                </a:r>
                <a:endParaRPr sz="14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24572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AC0033-5757-F74B-AC48-030D1CF13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917" y="2627549"/>
            <a:ext cx="3054621" cy="2117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F37D25-8B81-9142-B93B-D672EB759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498" y="2627549"/>
            <a:ext cx="2903402" cy="211706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984927C-681A-F245-A72D-075A6911D08D}"/>
              </a:ext>
            </a:extLst>
          </p:cNvPr>
          <p:cNvGrpSpPr>
            <a:grpSpLocks noChangeAspect="1"/>
          </p:cNvGrpSpPr>
          <p:nvPr/>
        </p:nvGrpSpPr>
        <p:grpSpPr>
          <a:xfrm>
            <a:off x="2649800" y="4348967"/>
            <a:ext cx="6998283" cy="1275458"/>
            <a:chOff x="3360126" y="3971848"/>
            <a:chExt cx="5764444" cy="105058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3B0BFE3-C383-494C-8818-C343951A77C5}"/>
                </a:ext>
              </a:extLst>
            </p:cNvPr>
            <p:cNvGrpSpPr/>
            <p:nvPr/>
          </p:nvGrpSpPr>
          <p:grpSpPr>
            <a:xfrm>
              <a:off x="3360126" y="4324980"/>
              <a:ext cx="2735874" cy="328935"/>
              <a:chOff x="7237110" y="4273903"/>
              <a:chExt cx="2735874" cy="328935"/>
            </a:xfrm>
          </p:grpSpPr>
          <p:sp>
            <p:nvSpPr>
              <p:cNvPr id="10" name="Intelligent Information Retrieval Laboratory">
                <a:extLst>
                  <a:ext uri="{FF2B5EF4-FFF2-40B4-BE49-F238E27FC236}">
                    <a16:creationId xmlns:a16="http://schemas.microsoft.com/office/drawing/2014/main" id="{939C8AF7-C85E-F04A-BAED-9B4045D8E308}"/>
                  </a:ext>
                </a:extLst>
              </p:cNvPr>
              <p:cNvSpPr txBox="1"/>
              <p:nvPr/>
            </p:nvSpPr>
            <p:spPr>
              <a:xfrm>
                <a:off x="7237110" y="4273903"/>
                <a:ext cx="2590800" cy="3289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第</a:t>
                </a:r>
                <a:r>
                  <a:rPr kumimoji="0" lang="en-US" altLang="zh-TW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13</a:t>
                </a:r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屆 </a:t>
                </a: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iT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邦</a:t>
                </a:r>
                <a:r>
                  <a:rPr kumimoji="0" lang="zh-TW" altLang="en-US" sz="10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幫忙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 鐵人賽</a:t>
                </a:r>
                <a:endParaRPr sz="11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  <p:sp>
            <p:nvSpPr>
              <p:cNvPr id="12" name="Intelligent Information Retrieval Laboratory">
                <a:extLst>
                  <a:ext uri="{FF2B5EF4-FFF2-40B4-BE49-F238E27FC236}">
                    <a16:creationId xmlns:a16="http://schemas.microsoft.com/office/drawing/2014/main" id="{9BF9FF0B-81A4-6842-9929-C6130D5BC904}"/>
                  </a:ext>
                </a:extLst>
              </p:cNvPr>
              <p:cNvSpPr txBox="1"/>
              <p:nvPr/>
            </p:nvSpPr>
            <p:spPr>
              <a:xfrm>
                <a:off x="8753784" y="4289292"/>
                <a:ext cx="1219200" cy="313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AI &amp; Data </a:t>
                </a:r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組</a:t>
                </a:r>
                <a:endParaRPr sz="11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B16AB2A-D494-B143-B09D-9E77D5DB6C7D}"/>
                </a:ext>
              </a:extLst>
            </p:cNvPr>
            <p:cNvGrpSpPr/>
            <p:nvPr/>
          </p:nvGrpSpPr>
          <p:grpSpPr>
            <a:xfrm>
              <a:off x="7247835" y="3971848"/>
              <a:ext cx="1876735" cy="1050587"/>
              <a:chOff x="3891792" y="3940042"/>
              <a:chExt cx="1876735" cy="1050587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63AB6C1-8343-D84B-8C69-6656821A7F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alphaModFix amt="20000"/>
              </a:blip>
              <a:srcRect/>
              <a:stretch/>
            </p:blipFill>
            <p:spPr bwMode="auto">
              <a:xfrm>
                <a:off x="4489805" y="3940042"/>
                <a:ext cx="1050587" cy="1050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4" descr="Youtube logo | Logok">
                <a:extLst>
                  <a:ext uri="{FF2B5EF4-FFF2-40B4-BE49-F238E27FC236}">
                    <a16:creationId xmlns:a16="http://schemas.microsoft.com/office/drawing/2014/main" id="{A6B0BCB5-BA33-1C45-AE5D-CBAAFE5F84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1792" y="4187926"/>
                <a:ext cx="739756" cy="554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Intelligent Information Retrieval Laboratory">
                <a:extLst>
                  <a:ext uri="{FF2B5EF4-FFF2-40B4-BE49-F238E27FC236}">
                    <a16:creationId xmlns:a16="http://schemas.microsoft.com/office/drawing/2014/main" id="{AF83BD9E-D587-3443-8022-1446B799BD3F}"/>
                  </a:ext>
                </a:extLst>
              </p:cNvPr>
              <p:cNvSpPr txBox="1"/>
              <p:nvPr/>
            </p:nvSpPr>
            <p:spPr>
              <a:xfrm>
                <a:off x="4549327" y="4308601"/>
                <a:ext cx="1219200" cy="3289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10</a:t>
                </a:r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程式中</a:t>
                </a:r>
                <a:endParaRPr sz="14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91996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D45C1C-63E5-0246-B476-11E299C46DAE}"/>
              </a:ext>
            </a:extLst>
          </p:cNvPr>
          <p:cNvSpPr/>
          <p:nvPr/>
        </p:nvSpPr>
        <p:spPr>
          <a:xfrm>
            <a:off x="4151343" y="3783780"/>
            <a:ext cx="1952367" cy="1124464"/>
          </a:xfrm>
          <a:prstGeom prst="rect">
            <a:avLst/>
          </a:prstGeom>
          <a:noFill/>
          <a:ln w="19050" cap="flat" cmpd="sng" algn="ctr">
            <a:solidFill>
              <a:srgbClr val="D2A66C">
                <a:lumMod val="75000"/>
              </a:srgbClr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A70EFE3-3424-EF47-B918-3E208570E8EE}"/>
              </a:ext>
            </a:extLst>
          </p:cNvPr>
          <p:cNvSpPr/>
          <p:nvPr/>
        </p:nvSpPr>
        <p:spPr>
          <a:xfrm>
            <a:off x="4460262" y="3955947"/>
            <a:ext cx="360000" cy="360000"/>
          </a:xfrm>
          <a:prstGeom prst="ellipse">
            <a:avLst/>
          </a:prstGeom>
          <a:solidFill>
            <a:srgbClr val="E73A1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6DDE639-C77D-7E44-8BDA-011152CA8E44}"/>
              </a:ext>
            </a:extLst>
          </p:cNvPr>
          <p:cNvSpPr/>
          <p:nvPr/>
        </p:nvSpPr>
        <p:spPr>
          <a:xfrm>
            <a:off x="4947526" y="3955947"/>
            <a:ext cx="360000" cy="360000"/>
          </a:xfrm>
          <a:prstGeom prst="ellipse">
            <a:avLst/>
          </a:prstGeom>
          <a:solidFill>
            <a:srgbClr val="E73A1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65BF9F7-2D5C-3845-86B7-842697C7E5FA}"/>
              </a:ext>
            </a:extLst>
          </p:cNvPr>
          <p:cNvSpPr/>
          <p:nvPr/>
        </p:nvSpPr>
        <p:spPr>
          <a:xfrm>
            <a:off x="5472688" y="3959786"/>
            <a:ext cx="360000" cy="360000"/>
          </a:xfrm>
          <a:prstGeom prst="ellipse">
            <a:avLst/>
          </a:prstGeom>
          <a:solidFill>
            <a:srgbClr val="E73A1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85ECD6A-0246-DA48-80D3-3D44D0ED79AF}"/>
              </a:ext>
            </a:extLst>
          </p:cNvPr>
          <p:cNvSpPr/>
          <p:nvPr/>
        </p:nvSpPr>
        <p:spPr>
          <a:xfrm>
            <a:off x="4461916" y="4393926"/>
            <a:ext cx="360000" cy="360000"/>
          </a:xfrm>
          <a:prstGeom prst="ellipse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BEFBF46-40CB-0E4B-9C21-D21C8AB740CC}"/>
              </a:ext>
            </a:extLst>
          </p:cNvPr>
          <p:cNvSpPr/>
          <p:nvPr/>
        </p:nvSpPr>
        <p:spPr>
          <a:xfrm>
            <a:off x="4947526" y="4393926"/>
            <a:ext cx="360000" cy="360000"/>
          </a:xfrm>
          <a:prstGeom prst="ellipse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A37CD2-085B-3C40-A7E9-59692B429134}"/>
              </a:ext>
            </a:extLst>
          </p:cNvPr>
          <p:cNvCxnSpPr>
            <a:stCxn id="2" idx="2"/>
          </p:cNvCxnSpPr>
          <p:nvPr/>
        </p:nvCxnSpPr>
        <p:spPr>
          <a:xfrm flipH="1">
            <a:off x="4299624" y="4908244"/>
            <a:ext cx="827903" cy="385399"/>
          </a:xfrm>
          <a:prstGeom prst="straightConnector1">
            <a:avLst/>
          </a:prstGeom>
          <a:noFill/>
          <a:ln w="19050" cap="flat" cmpd="sng" algn="ctr">
            <a:solidFill>
              <a:srgbClr val="D2A66C">
                <a:lumMod val="75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F7A866-DD36-214C-A694-CE1D2E2E3B64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5127527" y="4908244"/>
            <a:ext cx="827902" cy="385399"/>
          </a:xfrm>
          <a:prstGeom prst="straightConnector1">
            <a:avLst/>
          </a:prstGeom>
          <a:noFill/>
          <a:ln w="19050" cap="flat" cmpd="sng" algn="ctr">
            <a:solidFill>
              <a:srgbClr val="D2A66C">
                <a:lumMod val="75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163898FC-D41D-1D43-A0D3-003EB480F44A}"/>
              </a:ext>
            </a:extLst>
          </p:cNvPr>
          <p:cNvSpPr/>
          <p:nvPr/>
        </p:nvSpPr>
        <p:spPr>
          <a:xfrm>
            <a:off x="3830068" y="5379314"/>
            <a:ext cx="360000" cy="360000"/>
          </a:xfrm>
          <a:prstGeom prst="ellipse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59D6C0D-A075-6D43-B108-EEED934017CC}"/>
              </a:ext>
            </a:extLst>
          </p:cNvPr>
          <p:cNvSpPr/>
          <p:nvPr/>
        </p:nvSpPr>
        <p:spPr>
          <a:xfrm>
            <a:off x="4305802" y="5379314"/>
            <a:ext cx="360000" cy="360000"/>
          </a:xfrm>
          <a:prstGeom prst="ellipse">
            <a:avLst/>
          </a:prstGeom>
          <a:solidFill>
            <a:srgbClr val="E73A1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727DC96-4CE2-9343-BD66-759B7470F600}"/>
              </a:ext>
            </a:extLst>
          </p:cNvPr>
          <p:cNvSpPr/>
          <p:nvPr/>
        </p:nvSpPr>
        <p:spPr>
          <a:xfrm>
            <a:off x="5218549" y="5379314"/>
            <a:ext cx="360000" cy="360000"/>
          </a:xfrm>
          <a:prstGeom prst="ellipse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D0A674-57B9-1E4C-92D4-FDAA1947DF51}"/>
              </a:ext>
            </a:extLst>
          </p:cNvPr>
          <p:cNvSpPr/>
          <p:nvPr/>
        </p:nvSpPr>
        <p:spPr>
          <a:xfrm>
            <a:off x="5700056" y="5382466"/>
            <a:ext cx="360000" cy="360000"/>
          </a:xfrm>
          <a:prstGeom prst="ellipse">
            <a:avLst/>
          </a:prstGeom>
          <a:solidFill>
            <a:srgbClr val="E73A1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96C0F2-BD9B-7846-8598-2D83C2F03889}"/>
              </a:ext>
            </a:extLst>
          </p:cNvPr>
          <p:cNvSpPr/>
          <p:nvPr/>
        </p:nvSpPr>
        <p:spPr>
          <a:xfrm>
            <a:off x="6170439" y="5397849"/>
            <a:ext cx="360000" cy="360000"/>
          </a:xfrm>
          <a:prstGeom prst="ellipse">
            <a:avLst/>
          </a:prstGeom>
          <a:solidFill>
            <a:srgbClr val="E73A1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79D4FD-78BC-794D-8F1E-724A21FCC7EC}"/>
              </a:ext>
            </a:extLst>
          </p:cNvPr>
          <p:cNvSpPr/>
          <p:nvPr/>
        </p:nvSpPr>
        <p:spPr>
          <a:xfrm>
            <a:off x="8750533" y="3787619"/>
            <a:ext cx="1952367" cy="1124464"/>
          </a:xfrm>
          <a:prstGeom prst="rect">
            <a:avLst/>
          </a:prstGeom>
          <a:noFill/>
          <a:ln w="19050" cap="flat" cmpd="sng" algn="ctr">
            <a:solidFill>
              <a:srgbClr val="D2A66C">
                <a:lumMod val="75000"/>
              </a:srgbClr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219DC2C-9B78-0848-BB60-D28C156A17EE}"/>
              </a:ext>
            </a:extLst>
          </p:cNvPr>
          <p:cNvSpPr/>
          <p:nvPr/>
        </p:nvSpPr>
        <p:spPr>
          <a:xfrm>
            <a:off x="9059452" y="3959786"/>
            <a:ext cx="360000" cy="360000"/>
          </a:xfrm>
          <a:prstGeom prst="ellipse">
            <a:avLst/>
          </a:prstGeom>
          <a:solidFill>
            <a:srgbClr val="E73A1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A5A55C8-0CE0-604C-94A7-2C4E2CDF0EBD}"/>
              </a:ext>
            </a:extLst>
          </p:cNvPr>
          <p:cNvSpPr/>
          <p:nvPr/>
        </p:nvSpPr>
        <p:spPr>
          <a:xfrm>
            <a:off x="9546716" y="3959786"/>
            <a:ext cx="360000" cy="360000"/>
          </a:xfrm>
          <a:prstGeom prst="ellipse">
            <a:avLst/>
          </a:prstGeom>
          <a:solidFill>
            <a:srgbClr val="E73A1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951022-72FB-8244-A1BE-BC6F15D4D87B}"/>
              </a:ext>
            </a:extLst>
          </p:cNvPr>
          <p:cNvSpPr/>
          <p:nvPr/>
        </p:nvSpPr>
        <p:spPr>
          <a:xfrm>
            <a:off x="10071878" y="3963625"/>
            <a:ext cx="360000" cy="360000"/>
          </a:xfrm>
          <a:prstGeom prst="ellipse">
            <a:avLst/>
          </a:prstGeom>
          <a:solidFill>
            <a:srgbClr val="E73A1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800D3F7-6C37-014F-947D-959349660561}"/>
              </a:ext>
            </a:extLst>
          </p:cNvPr>
          <p:cNvSpPr/>
          <p:nvPr/>
        </p:nvSpPr>
        <p:spPr>
          <a:xfrm>
            <a:off x="9061106" y="4397765"/>
            <a:ext cx="360000" cy="360000"/>
          </a:xfrm>
          <a:prstGeom prst="ellipse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7708314-A2EE-CC44-939E-2A50A3CC9FDC}"/>
              </a:ext>
            </a:extLst>
          </p:cNvPr>
          <p:cNvSpPr/>
          <p:nvPr/>
        </p:nvSpPr>
        <p:spPr>
          <a:xfrm>
            <a:off x="9546716" y="4397765"/>
            <a:ext cx="360000" cy="360000"/>
          </a:xfrm>
          <a:prstGeom prst="ellipse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1CD2716-4825-9E46-93E2-E11CEFAB6BEF}"/>
              </a:ext>
            </a:extLst>
          </p:cNvPr>
          <p:cNvCxnSpPr>
            <a:stCxn id="15" idx="2"/>
          </p:cNvCxnSpPr>
          <p:nvPr/>
        </p:nvCxnSpPr>
        <p:spPr>
          <a:xfrm flipH="1">
            <a:off x="8898814" y="4912083"/>
            <a:ext cx="827903" cy="385399"/>
          </a:xfrm>
          <a:prstGeom prst="straightConnector1">
            <a:avLst/>
          </a:prstGeom>
          <a:noFill/>
          <a:ln w="19050" cap="flat" cmpd="sng" algn="ctr">
            <a:solidFill>
              <a:srgbClr val="D2A66C">
                <a:lumMod val="75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56D8AC-E8E3-D447-A8C6-C5C8874406B9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9726717" y="4912083"/>
            <a:ext cx="827902" cy="385399"/>
          </a:xfrm>
          <a:prstGeom prst="straightConnector1">
            <a:avLst/>
          </a:prstGeom>
          <a:noFill/>
          <a:ln w="19050" cap="flat" cmpd="sng" algn="ctr">
            <a:solidFill>
              <a:srgbClr val="D2A66C">
                <a:lumMod val="75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876FEE6-C4C0-E745-978D-E840C68D0E10}"/>
              </a:ext>
            </a:extLst>
          </p:cNvPr>
          <p:cNvSpPr/>
          <p:nvPr/>
        </p:nvSpPr>
        <p:spPr>
          <a:xfrm>
            <a:off x="8429258" y="5383153"/>
            <a:ext cx="360000" cy="360000"/>
          </a:xfrm>
          <a:prstGeom prst="ellipse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90335C0-D204-1F4A-915B-20E1D8080958}"/>
              </a:ext>
            </a:extLst>
          </p:cNvPr>
          <p:cNvSpPr/>
          <p:nvPr/>
        </p:nvSpPr>
        <p:spPr>
          <a:xfrm>
            <a:off x="8904992" y="5383153"/>
            <a:ext cx="360000" cy="360000"/>
          </a:xfrm>
          <a:prstGeom prst="ellipse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02A6F18-BAA3-664D-A772-4A96A749AE86}"/>
              </a:ext>
            </a:extLst>
          </p:cNvPr>
          <p:cNvSpPr/>
          <p:nvPr/>
        </p:nvSpPr>
        <p:spPr>
          <a:xfrm>
            <a:off x="9817739" y="5383153"/>
            <a:ext cx="360000" cy="360000"/>
          </a:xfrm>
          <a:prstGeom prst="ellipse">
            <a:avLst/>
          </a:prstGeom>
          <a:solidFill>
            <a:srgbClr val="E73A1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44644A2-95DE-1C46-AB51-83023C67A3CE}"/>
              </a:ext>
            </a:extLst>
          </p:cNvPr>
          <p:cNvSpPr/>
          <p:nvPr/>
        </p:nvSpPr>
        <p:spPr>
          <a:xfrm>
            <a:off x="10299246" y="5386305"/>
            <a:ext cx="360000" cy="360000"/>
          </a:xfrm>
          <a:prstGeom prst="ellipse">
            <a:avLst/>
          </a:prstGeom>
          <a:solidFill>
            <a:srgbClr val="E73A1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136B2A5-9AD1-1647-BA12-8C2EABC8311E}"/>
              </a:ext>
            </a:extLst>
          </p:cNvPr>
          <p:cNvSpPr/>
          <p:nvPr/>
        </p:nvSpPr>
        <p:spPr>
          <a:xfrm>
            <a:off x="10769629" y="5401688"/>
            <a:ext cx="360000" cy="360000"/>
          </a:xfrm>
          <a:prstGeom prst="ellipse">
            <a:avLst/>
          </a:prstGeom>
          <a:solidFill>
            <a:srgbClr val="E73A1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1EF18C0C-4B0C-C042-B1CC-F0C497C9FB03}"/>
              </a:ext>
            </a:extLst>
          </p:cNvPr>
          <p:cNvSpPr/>
          <p:nvPr/>
        </p:nvSpPr>
        <p:spPr>
          <a:xfrm>
            <a:off x="4640262" y="3031446"/>
            <a:ext cx="1012426" cy="397554"/>
          </a:xfrm>
          <a:prstGeom prst="roundRect">
            <a:avLst/>
          </a:prstGeom>
          <a:solidFill>
            <a:srgbClr val="D2A66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濕度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38ADA2B-55AA-DC43-BC27-A07EA49FEE67}"/>
              </a:ext>
            </a:extLst>
          </p:cNvPr>
          <p:cNvSpPr/>
          <p:nvPr/>
        </p:nvSpPr>
        <p:spPr>
          <a:xfrm>
            <a:off x="9330886" y="3070483"/>
            <a:ext cx="1012426" cy="397554"/>
          </a:xfrm>
          <a:prstGeom prst="roundRect">
            <a:avLst/>
          </a:prstGeom>
          <a:solidFill>
            <a:srgbClr val="D2A66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天氣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63FC2DD-8E7F-5541-888E-9AB9E9A6D8B1}"/>
              </a:ext>
            </a:extLst>
          </p:cNvPr>
          <p:cNvSpPr/>
          <p:nvPr/>
        </p:nvSpPr>
        <p:spPr>
          <a:xfrm>
            <a:off x="1053916" y="4393926"/>
            <a:ext cx="360000" cy="360000"/>
          </a:xfrm>
          <a:prstGeom prst="ellipse">
            <a:avLst/>
          </a:prstGeom>
          <a:solidFill>
            <a:srgbClr val="E73A1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6579B09-1E0E-4844-AEA1-0A938A7E1986}"/>
              </a:ext>
            </a:extLst>
          </p:cNvPr>
          <p:cNvSpPr/>
          <p:nvPr/>
        </p:nvSpPr>
        <p:spPr>
          <a:xfrm>
            <a:off x="1053916" y="3787760"/>
            <a:ext cx="360000" cy="360000"/>
          </a:xfrm>
          <a:prstGeom prst="ellipse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BBE7E53-825D-014B-8CAA-03666CE07F55}"/>
              </a:ext>
            </a:extLst>
          </p:cNvPr>
          <p:cNvSpPr/>
          <p:nvPr/>
        </p:nvSpPr>
        <p:spPr>
          <a:xfrm>
            <a:off x="1474857" y="378378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zh-TW" altLang="en-US" b="1" kern="0" dirty="0">
                <a:solidFill>
                  <a:srgbClr val="595959"/>
                </a:solidFill>
                <a:latin typeface="Arial"/>
                <a:ea typeface="微软雅黑"/>
                <a:cs typeface="Arial"/>
              </a:rPr>
              <a:t>正常舉行</a:t>
            </a:r>
            <a:endParaRPr lang="en-TW" b="1" dirty="0">
              <a:solidFill>
                <a:srgbClr val="000000"/>
              </a:solidFill>
              <a:latin typeface="Arial"/>
              <a:ea typeface="微软雅黑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813B397-3E98-4C42-A30C-8C907C94BECB}"/>
              </a:ext>
            </a:extLst>
          </p:cNvPr>
          <p:cNvSpPr/>
          <p:nvPr/>
        </p:nvSpPr>
        <p:spPr>
          <a:xfrm>
            <a:off x="1474857" y="441712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zh-TW" altLang="en-US" b="1" kern="0" dirty="0">
                <a:solidFill>
                  <a:srgbClr val="595959"/>
                </a:solidFill>
                <a:latin typeface="Arial"/>
                <a:ea typeface="微软雅黑"/>
                <a:cs typeface="Arial"/>
              </a:rPr>
              <a:t>取消舉行</a:t>
            </a:r>
            <a:endParaRPr lang="en-TW" b="1" dirty="0">
              <a:solidFill>
                <a:srgbClr val="000000"/>
              </a:solidFill>
              <a:latin typeface="Arial"/>
              <a:ea typeface="微软雅黑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E25B27F-82D8-2A43-8DD2-4CEC43575055}"/>
              </a:ext>
            </a:extLst>
          </p:cNvPr>
          <p:cNvGrpSpPr>
            <a:grpSpLocks noChangeAspect="1"/>
          </p:cNvGrpSpPr>
          <p:nvPr/>
        </p:nvGrpSpPr>
        <p:grpSpPr>
          <a:xfrm>
            <a:off x="1381143" y="5397849"/>
            <a:ext cx="9445134" cy="1721404"/>
            <a:chOff x="3360126" y="3971848"/>
            <a:chExt cx="5764444" cy="1050587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A1C172C-ECF2-FE4A-A1EE-10388495EB88}"/>
                </a:ext>
              </a:extLst>
            </p:cNvPr>
            <p:cNvGrpSpPr/>
            <p:nvPr/>
          </p:nvGrpSpPr>
          <p:grpSpPr>
            <a:xfrm>
              <a:off x="3360126" y="4370288"/>
              <a:ext cx="2735874" cy="238320"/>
              <a:chOff x="7237110" y="4319211"/>
              <a:chExt cx="2735874" cy="238320"/>
            </a:xfrm>
          </p:grpSpPr>
          <p:sp>
            <p:nvSpPr>
              <p:cNvPr id="40" name="Intelligent Information Retrieval Laboratory">
                <a:extLst>
                  <a:ext uri="{FF2B5EF4-FFF2-40B4-BE49-F238E27FC236}">
                    <a16:creationId xmlns:a16="http://schemas.microsoft.com/office/drawing/2014/main" id="{970443CE-1A2D-A14C-B085-DED25EAF95DE}"/>
                  </a:ext>
                </a:extLst>
              </p:cNvPr>
              <p:cNvSpPr txBox="1"/>
              <p:nvPr/>
            </p:nvSpPr>
            <p:spPr>
              <a:xfrm>
                <a:off x="7237110" y="4319211"/>
                <a:ext cx="2590800" cy="2383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第</a:t>
                </a:r>
                <a:r>
                  <a:rPr kumimoji="0" lang="en-US" altLang="zh-TW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13</a:t>
                </a:r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屆 </a:t>
                </a: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iT</a:t>
                </a:r>
                <a:r>
                  <a:rPr kumimoji="0" lang="zh-TW" altLang="en-US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邦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幫忙</a:t>
                </a:r>
                <a:r>
                  <a:rPr kumimoji="0" lang="zh-TW" altLang="en-US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 鐵人賽</a:t>
                </a:r>
                <a:endParaRPr sz="14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  <p:sp>
            <p:nvSpPr>
              <p:cNvPr id="41" name="Intelligent Information Retrieval Laboratory">
                <a:extLst>
                  <a:ext uri="{FF2B5EF4-FFF2-40B4-BE49-F238E27FC236}">
                    <a16:creationId xmlns:a16="http://schemas.microsoft.com/office/drawing/2014/main" id="{BBF00FC9-67BF-EF45-AF3D-2728547F02DC}"/>
                  </a:ext>
                </a:extLst>
              </p:cNvPr>
              <p:cNvSpPr txBox="1"/>
              <p:nvPr/>
            </p:nvSpPr>
            <p:spPr>
              <a:xfrm>
                <a:off x="8753784" y="4345689"/>
                <a:ext cx="1219200" cy="2007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AI &amp; Data </a:t>
                </a:r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組</a:t>
                </a:r>
                <a:endParaRPr sz="14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66A0F81-EA77-F24E-9663-B91FCEA450B4}"/>
                </a:ext>
              </a:extLst>
            </p:cNvPr>
            <p:cNvGrpSpPr/>
            <p:nvPr/>
          </p:nvGrpSpPr>
          <p:grpSpPr>
            <a:xfrm>
              <a:off x="7247835" y="3971848"/>
              <a:ext cx="1876735" cy="1050587"/>
              <a:chOff x="3891792" y="3940042"/>
              <a:chExt cx="1876735" cy="1050587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6E208103-05EA-7546-9178-DAA12D54A2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alphaModFix amt="20000"/>
              </a:blip>
              <a:srcRect/>
              <a:stretch/>
            </p:blipFill>
            <p:spPr bwMode="auto">
              <a:xfrm>
                <a:off x="4489805" y="3940042"/>
                <a:ext cx="1050587" cy="1050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4" descr="Youtube logo | Logok">
                <a:extLst>
                  <a:ext uri="{FF2B5EF4-FFF2-40B4-BE49-F238E27FC236}">
                    <a16:creationId xmlns:a16="http://schemas.microsoft.com/office/drawing/2014/main" id="{37DF2537-4C70-C747-BBE2-8092FA9C29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1792" y="4187926"/>
                <a:ext cx="739756" cy="554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9" name="Intelligent Information Retrieval Laboratory">
                <a:extLst>
                  <a:ext uri="{FF2B5EF4-FFF2-40B4-BE49-F238E27FC236}">
                    <a16:creationId xmlns:a16="http://schemas.microsoft.com/office/drawing/2014/main" id="{1749267D-AC21-E645-91D7-950BF91149C8}"/>
                  </a:ext>
                </a:extLst>
              </p:cNvPr>
              <p:cNvSpPr txBox="1"/>
              <p:nvPr/>
            </p:nvSpPr>
            <p:spPr>
              <a:xfrm>
                <a:off x="4549327" y="4353909"/>
                <a:ext cx="1219200" cy="2383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6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10</a:t>
                </a:r>
                <a:r>
                  <a:rPr kumimoji="0" lang="zh-TW" altLang="en-US" sz="16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程式中</a:t>
                </a:r>
                <a:endParaRPr sz="18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6227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23B583-DDB5-2B43-AD87-5B431797E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85" y="2957943"/>
            <a:ext cx="8978630" cy="116422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82A8EBF-9655-9140-B688-D842A36C06DF}"/>
              </a:ext>
            </a:extLst>
          </p:cNvPr>
          <p:cNvGrpSpPr>
            <a:grpSpLocks noChangeAspect="1"/>
          </p:cNvGrpSpPr>
          <p:nvPr/>
        </p:nvGrpSpPr>
        <p:grpSpPr>
          <a:xfrm>
            <a:off x="2724108" y="3638847"/>
            <a:ext cx="6998283" cy="1275458"/>
            <a:chOff x="3360126" y="3971848"/>
            <a:chExt cx="5764444" cy="105058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0E3E638-C1EA-404B-965F-8F43F016152C}"/>
                </a:ext>
              </a:extLst>
            </p:cNvPr>
            <p:cNvGrpSpPr/>
            <p:nvPr/>
          </p:nvGrpSpPr>
          <p:grpSpPr>
            <a:xfrm>
              <a:off x="3360126" y="4324980"/>
              <a:ext cx="2735874" cy="328935"/>
              <a:chOff x="7237110" y="4273903"/>
              <a:chExt cx="2735874" cy="328935"/>
            </a:xfrm>
          </p:grpSpPr>
          <p:sp>
            <p:nvSpPr>
              <p:cNvPr id="9" name="Intelligent Information Retrieval Laboratory">
                <a:extLst>
                  <a:ext uri="{FF2B5EF4-FFF2-40B4-BE49-F238E27FC236}">
                    <a16:creationId xmlns:a16="http://schemas.microsoft.com/office/drawing/2014/main" id="{BB525493-7C0F-D54C-990F-866ADC56EA4C}"/>
                  </a:ext>
                </a:extLst>
              </p:cNvPr>
              <p:cNvSpPr txBox="1"/>
              <p:nvPr/>
            </p:nvSpPr>
            <p:spPr>
              <a:xfrm>
                <a:off x="7237110" y="4273903"/>
                <a:ext cx="2590800" cy="3289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第</a:t>
                </a:r>
                <a:r>
                  <a:rPr kumimoji="0" lang="en-US" altLang="zh-TW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13</a:t>
                </a:r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屆 </a:t>
                </a: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iT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邦</a:t>
                </a:r>
                <a:r>
                  <a:rPr kumimoji="0" lang="zh-TW" altLang="en-US" sz="10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幫忙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 鐵人賽</a:t>
                </a:r>
                <a:endParaRPr sz="11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  <p:sp>
            <p:nvSpPr>
              <p:cNvPr id="10" name="Intelligent Information Retrieval Laboratory">
                <a:extLst>
                  <a:ext uri="{FF2B5EF4-FFF2-40B4-BE49-F238E27FC236}">
                    <a16:creationId xmlns:a16="http://schemas.microsoft.com/office/drawing/2014/main" id="{9D9E0274-6854-DF4F-A808-19AD246DE64F}"/>
                  </a:ext>
                </a:extLst>
              </p:cNvPr>
              <p:cNvSpPr txBox="1"/>
              <p:nvPr/>
            </p:nvSpPr>
            <p:spPr>
              <a:xfrm>
                <a:off x="8753784" y="4289292"/>
                <a:ext cx="1219200" cy="313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AI &amp; Data </a:t>
                </a:r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組</a:t>
                </a:r>
                <a:endParaRPr sz="11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781D8A1-8D3F-8E44-B2BD-20CE2944723C}"/>
                </a:ext>
              </a:extLst>
            </p:cNvPr>
            <p:cNvGrpSpPr/>
            <p:nvPr/>
          </p:nvGrpSpPr>
          <p:grpSpPr>
            <a:xfrm>
              <a:off x="7247835" y="3971848"/>
              <a:ext cx="1876735" cy="1050587"/>
              <a:chOff x="3891792" y="3940042"/>
              <a:chExt cx="1876735" cy="1050587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C60128D-5AD0-204F-B9BA-77DFF73705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alphaModFix amt="20000"/>
              </a:blip>
              <a:srcRect/>
              <a:stretch/>
            </p:blipFill>
            <p:spPr bwMode="auto">
              <a:xfrm>
                <a:off x="4489805" y="3940042"/>
                <a:ext cx="1050587" cy="1050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4" descr="Youtube logo | Logok">
                <a:extLst>
                  <a:ext uri="{FF2B5EF4-FFF2-40B4-BE49-F238E27FC236}">
                    <a16:creationId xmlns:a16="http://schemas.microsoft.com/office/drawing/2014/main" id="{A36BE826-6596-4A4F-AAB4-CE07900C45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1792" y="4187926"/>
                <a:ext cx="739756" cy="554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Intelligent Information Retrieval Laboratory">
                <a:extLst>
                  <a:ext uri="{FF2B5EF4-FFF2-40B4-BE49-F238E27FC236}">
                    <a16:creationId xmlns:a16="http://schemas.microsoft.com/office/drawing/2014/main" id="{EA2E15C6-1EB7-4A42-B1E3-2D206487D9D7}"/>
                  </a:ext>
                </a:extLst>
              </p:cNvPr>
              <p:cNvSpPr txBox="1"/>
              <p:nvPr/>
            </p:nvSpPr>
            <p:spPr>
              <a:xfrm>
                <a:off x="4549327" y="4308601"/>
                <a:ext cx="1219200" cy="3289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10</a:t>
                </a:r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程式中</a:t>
                </a:r>
                <a:endParaRPr sz="14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02423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6825432D-9386-7742-B369-ECA7B2537393}"/>
              </a:ext>
            </a:extLst>
          </p:cNvPr>
          <p:cNvSpPr txBox="1">
            <a:spLocks/>
          </p:cNvSpPr>
          <p:nvPr/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 kern="1200">
                <a:solidFill>
                  <a:schemeClr val="accent3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F2ECE1">
                    <a:lumMod val="2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熵 </a:t>
            </a:r>
            <a:r>
              <a:rPr kumimoji="0" lang="en-US" altLang="zh-TW" sz="3600" b="1" i="0" u="none" strike="noStrike" kern="1200" cap="none" spc="0" normalizeH="0" baseline="0" noProof="0">
                <a:ln>
                  <a:noFill/>
                </a:ln>
                <a:solidFill>
                  <a:srgbClr val="F2ECE1">
                    <a:lumMod val="2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(</a:t>
            </a: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F2ECE1">
                    <a:lumMod val="2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Entropy)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2ECE1">
                  <a:lumMod val="2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A5EB1EA-46CF-FC4E-B93A-9687E6B891E4}"/>
              </a:ext>
            </a:extLst>
          </p:cNvPr>
          <p:cNvSpPr/>
          <p:nvPr/>
        </p:nvSpPr>
        <p:spPr>
          <a:xfrm>
            <a:off x="3983595" y="1465980"/>
            <a:ext cx="3476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/>
            <a:r>
              <a:rPr lang="en-US" sz="2000" b="1" dirty="0">
                <a:solidFill>
                  <a:srgbClr val="000000"/>
                </a:solidFill>
                <a:latin typeface="Karla"/>
                <a:ea typeface="微软雅黑"/>
              </a:rPr>
              <a:t>Entropy =</a:t>
            </a:r>
            <a:r>
              <a:rPr lang="en-US" sz="2000" dirty="0">
                <a:solidFill>
                  <a:srgbClr val="000000"/>
                </a:solidFill>
                <a:latin typeface="STIXGeneral-Regular" pitchFamily="2" charset="2"/>
                <a:ea typeface="微软雅黑"/>
              </a:rPr>
              <a:t> −∑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微软雅黑"/>
              </a:rPr>
              <a:t>p</a:t>
            </a:r>
            <a:r>
              <a:rPr lang="en-US" sz="2000" i="1" baseline="-25000" dirty="0" err="1">
                <a:solidFill>
                  <a:srgbClr val="000000"/>
                </a:solidFill>
                <a:latin typeface="Arial"/>
                <a:ea typeface="微软雅黑"/>
              </a:rPr>
              <a:t>j</a:t>
            </a:r>
            <a:r>
              <a:rPr lang="en-US" sz="2000" i="1" baseline="-25000" dirty="0">
                <a:solidFill>
                  <a:srgbClr val="000000"/>
                </a:solidFill>
                <a:latin typeface="Arial"/>
                <a:ea typeface="微软雅黑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微软雅黑"/>
              </a:rPr>
              <a:t>log</a:t>
            </a:r>
            <a:r>
              <a:rPr lang="en-US" sz="2000" baseline="-25000" dirty="0">
                <a:solidFill>
                  <a:srgbClr val="000000"/>
                </a:solidFill>
                <a:latin typeface="Arial"/>
                <a:ea typeface="微软雅黑"/>
              </a:rPr>
              <a:t>2 </a:t>
            </a:r>
            <a:r>
              <a:rPr lang="en-US" sz="2000" dirty="0" err="1">
                <a:solidFill>
                  <a:srgbClr val="000000"/>
                </a:solidFill>
                <a:latin typeface="Arial"/>
                <a:ea typeface="微软雅黑"/>
              </a:rPr>
              <a:t>p</a:t>
            </a:r>
            <a:r>
              <a:rPr lang="en-US" sz="2000" i="1" baseline="-25000" dirty="0" err="1">
                <a:solidFill>
                  <a:srgbClr val="000000"/>
                </a:solidFill>
                <a:latin typeface="Arial"/>
                <a:ea typeface="微软雅黑"/>
              </a:rPr>
              <a:t>j</a:t>
            </a:r>
            <a:r>
              <a:rPr lang="en-US" sz="2000" i="1" baseline="-25000" dirty="0">
                <a:solidFill>
                  <a:srgbClr val="000000"/>
                </a:solidFill>
                <a:latin typeface="Arial"/>
                <a:ea typeface="微软雅黑"/>
              </a:rPr>
              <a:t> </a:t>
            </a:r>
            <a:br>
              <a:rPr lang="en-US" sz="2000" dirty="0">
                <a:solidFill>
                  <a:srgbClr val="000000"/>
                </a:solidFill>
                <a:latin typeface="Arial"/>
                <a:ea typeface="微软雅黑"/>
              </a:rPr>
            </a:br>
            <a:endParaRPr lang="en-TW" sz="2000" dirty="0">
              <a:solidFill>
                <a:srgbClr val="000000"/>
              </a:solidFill>
              <a:latin typeface="Arial"/>
              <a:ea typeface="微软雅黑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50C0B22-5E5A-F24F-AD61-747140100216}"/>
              </a:ext>
            </a:extLst>
          </p:cNvPr>
          <p:cNvSpPr/>
          <p:nvPr/>
        </p:nvSpPr>
        <p:spPr>
          <a:xfrm>
            <a:off x="3983595" y="2327843"/>
            <a:ext cx="47808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en-US" sz="2000" b="1" dirty="0">
                <a:solidFill>
                  <a:srgbClr val="000000"/>
                </a:solidFill>
                <a:latin typeface="Karla"/>
                <a:ea typeface="微软雅黑"/>
              </a:rPr>
              <a:t>Information Gain =</a:t>
            </a:r>
            <a:r>
              <a:rPr lang="en-US" sz="2000" dirty="0">
                <a:solidFill>
                  <a:srgbClr val="000000"/>
                </a:solidFill>
                <a:latin typeface="Karla"/>
                <a:ea typeface="微软雅黑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微软雅黑"/>
              </a:rPr>
              <a:t> -p * log</a:t>
            </a:r>
            <a:r>
              <a:rPr lang="en-US" sz="2000" baseline="-25000" dirty="0">
                <a:solidFill>
                  <a:srgbClr val="000000"/>
                </a:solidFill>
                <a:latin typeface="Arial"/>
                <a:ea typeface="微软雅黑"/>
              </a:rPr>
              <a:t>2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微软雅黑"/>
              </a:rPr>
              <a:t> p – q * log</a:t>
            </a:r>
            <a:r>
              <a:rPr lang="en-US" sz="2000" baseline="-25000" dirty="0">
                <a:solidFill>
                  <a:srgbClr val="000000"/>
                </a:solidFill>
                <a:latin typeface="Arial"/>
                <a:ea typeface="微软雅黑"/>
              </a:rPr>
              <a:t>2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微软雅黑"/>
              </a:rPr>
              <a:t>q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01C00F8-375E-724E-9F5A-49041948ABE7}"/>
              </a:ext>
            </a:extLst>
          </p:cNvPr>
          <p:cNvSpPr/>
          <p:nvPr/>
        </p:nvSpPr>
        <p:spPr>
          <a:xfrm>
            <a:off x="3983595" y="313402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914377"/>
            <a:r>
              <a:rPr lang="en-US" dirty="0">
                <a:solidFill>
                  <a:srgbClr val="000000"/>
                </a:solidFill>
                <a:latin typeface="Karla"/>
                <a:ea typeface="微软雅黑"/>
              </a:rPr>
              <a:t>p：</a:t>
            </a:r>
            <a:r>
              <a:rPr lang="zh-TW" altLang="en-US" dirty="0">
                <a:solidFill>
                  <a:srgbClr val="000000"/>
                </a:solidFill>
                <a:latin typeface="Karla"/>
                <a:ea typeface="微软雅黑"/>
              </a:rPr>
              <a:t>是的機率    </a:t>
            </a:r>
            <a:r>
              <a:rPr lang="en-US" dirty="0">
                <a:solidFill>
                  <a:srgbClr val="000000"/>
                </a:solidFill>
                <a:latin typeface="Karla"/>
                <a:ea typeface="微软雅黑"/>
              </a:rPr>
              <a:t>q：</a:t>
            </a:r>
            <a:r>
              <a:rPr lang="zh-TW" altLang="en-US" dirty="0">
                <a:solidFill>
                  <a:srgbClr val="000000"/>
                </a:solidFill>
                <a:latin typeface="Karla"/>
                <a:ea typeface="微软雅黑"/>
              </a:rPr>
              <a:t>否的機率</a:t>
            </a:r>
            <a:endParaRPr lang="en-TW" dirty="0">
              <a:solidFill>
                <a:srgbClr val="000000"/>
              </a:solidFill>
              <a:latin typeface="Arial"/>
              <a:ea typeface="微软雅黑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6ABC304-9D17-C148-9F7C-B3AB9A60D16F}"/>
              </a:ext>
            </a:extLst>
          </p:cNvPr>
          <p:cNvSpPr/>
          <p:nvPr/>
        </p:nvSpPr>
        <p:spPr>
          <a:xfrm>
            <a:off x="2827412" y="3955755"/>
            <a:ext cx="1952367" cy="1124464"/>
          </a:xfrm>
          <a:prstGeom prst="rect">
            <a:avLst/>
          </a:prstGeom>
          <a:noFill/>
          <a:ln w="19050" cap="flat" cmpd="sng" algn="ctr">
            <a:solidFill>
              <a:srgbClr val="D2A66C">
                <a:lumMod val="75000"/>
              </a:srgbClr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8ECD422-EFB6-B94F-B702-0B21A9B7B3FB}"/>
              </a:ext>
            </a:extLst>
          </p:cNvPr>
          <p:cNvSpPr/>
          <p:nvPr/>
        </p:nvSpPr>
        <p:spPr>
          <a:xfrm>
            <a:off x="3136331" y="4127922"/>
            <a:ext cx="360000" cy="360000"/>
          </a:xfrm>
          <a:prstGeom prst="ellipse">
            <a:avLst/>
          </a:prstGeom>
          <a:solidFill>
            <a:srgbClr val="E73A1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7FFD49-D232-484C-A6EE-D796A49A2B47}"/>
              </a:ext>
            </a:extLst>
          </p:cNvPr>
          <p:cNvSpPr/>
          <p:nvPr/>
        </p:nvSpPr>
        <p:spPr>
          <a:xfrm>
            <a:off x="3623595" y="4127922"/>
            <a:ext cx="360000" cy="360000"/>
          </a:xfrm>
          <a:prstGeom prst="ellipse">
            <a:avLst/>
          </a:prstGeom>
          <a:solidFill>
            <a:srgbClr val="E73A1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B3B0ACA-4CA5-A649-832B-A5536488C8FC}"/>
              </a:ext>
            </a:extLst>
          </p:cNvPr>
          <p:cNvSpPr/>
          <p:nvPr/>
        </p:nvSpPr>
        <p:spPr>
          <a:xfrm>
            <a:off x="4148757" y="4131761"/>
            <a:ext cx="360000" cy="360000"/>
          </a:xfrm>
          <a:prstGeom prst="ellipse">
            <a:avLst/>
          </a:prstGeom>
          <a:solidFill>
            <a:srgbClr val="E73A1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B9EF6B3-0DFE-AD45-9452-AD04DD4526EF}"/>
              </a:ext>
            </a:extLst>
          </p:cNvPr>
          <p:cNvSpPr/>
          <p:nvPr/>
        </p:nvSpPr>
        <p:spPr>
          <a:xfrm>
            <a:off x="3137985" y="4565901"/>
            <a:ext cx="360000" cy="360000"/>
          </a:xfrm>
          <a:prstGeom prst="ellipse">
            <a:avLst/>
          </a:prstGeom>
          <a:solidFill>
            <a:srgbClr val="E73A1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9D180C4-3575-B24D-9AAF-8FA6309832B4}"/>
              </a:ext>
            </a:extLst>
          </p:cNvPr>
          <p:cNvSpPr/>
          <p:nvPr/>
        </p:nvSpPr>
        <p:spPr>
          <a:xfrm>
            <a:off x="3623595" y="4565901"/>
            <a:ext cx="360000" cy="360000"/>
          </a:xfrm>
          <a:prstGeom prst="ellipse">
            <a:avLst/>
          </a:prstGeom>
          <a:solidFill>
            <a:srgbClr val="E73A1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C3C96A-ADCA-F349-972E-2186CF7835F9}"/>
              </a:ext>
            </a:extLst>
          </p:cNvPr>
          <p:cNvSpPr/>
          <p:nvPr/>
        </p:nvSpPr>
        <p:spPr>
          <a:xfrm>
            <a:off x="7595445" y="3955755"/>
            <a:ext cx="1952367" cy="1124464"/>
          </a:xfrm>
          <a:prstGeom prst="rect">
            <a:avLst/>
          </a:prstGeom>
          <a:noFill/>
          <a:ln w="19050" cap="flat" cmpd="sng" algn="ctr">
            <a:solidFill>
              <a:srgbClr val="D2A66C">
                <a:lumMod val="75000"/>
              </a:srgbClr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E2C693C-7798-394A-B9E3-1845B5A37EFD}"/>
              </a:ext>
            </a:extLst>
          </p:cNvPr>
          <p:cNvSpPr/>
          <p:nvPr/>
        </p:nvSpPr>
        <p:spPr>
          <a:xfrm>
            <a:off x="7904364" y="4127922"/>
            <a:ext cx="360000" cy="360000"/>
          </a:xfrm>
          <a:prstGeom prst="ellipse">
            <a:avLst/>
          </a:prstGeom>
          <a:solidFill>
            <a:srgbClr val="E73A1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986F7F5-9E5D-334F-B591-C5BA60419EFF}"/>
              </a:ext>
            </a:extLst>
          </p:cNvPr>
          <p:cNvSpPr/>
          <p:nvPr/>
        </p:nvSpPr>
        <p:spPr>
          <a:xfrm>
            <a:off x="8391628" y="4127922"/>
            <a:ext cx="360000" cy="360000"/>
          </a:xfrm>
          <a:prstGeom prst="ellipse">
            <a:avLst/>
          </a:prstGeom>
          <a:solidFill>
            <a:srgbClr val="E73A1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5CA9A88-055D-2344-A524-FC950A0B1BAB}"/>
              </a:ext>
            </a:extLst>
          </p:cNvPr>
          <p:cNvSpPr/>
          <p:nvPr/>
        </p:nvSpPr>
        <p:spPr>
          <a:xfrm>
            <a:off x="8916790" y="4131761"/>
            <a:ext cx="360000" cy="360000"/>
          </a:xfrm>
          <a:prstGeom prst="ellipse">
            <a:avLst/>
          </a:prstGeom>
          <a:solidFill>
            <a:srgbClr val="E73A1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823E0A-0521-E44F-BB7A-A55169E2B31C}"/>
              </a:ext>
            </a:extLst>
          </p:cNvPr>
          <p:cNvSpPr/>
          <p:nvPr/>
        </p:nvSpPr>
        <p:spPr>
          <a:xfrm>
            <a:off x="7906018" y="4565901"/>
            <a:ext cx="360000" cy="360000"/>
          </a:xfrm>
          <a:prstGeom prst="ellipse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EF001F6-87D6-D244-B5CE-74A4ADB580A4}"/>
              </a:ext>
            </a:extLst>
          </p:cNvPr>
          <p:cNvSpPr/>
          <p:nvPr/>
        </p:nvSpPr>
        <p:spPr>
          <a:xfrm>
            <a:off x="8391628" y="4565901"/>
            <a:ext cx="360000" cy="360000"/>
          </a:xfrm>
          <a:prstGeom prst="ellipse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47F6DC0-8549-4143-A67F-A68942018903}"/>
              </a:ext>
            </a:extLst>
          </p:cNvPr>
          <p:cNvSpPr/>
          <p:nvPr/>
        </p:nvSpPr>
        <p:spPr>
          <a:xfrm>
            <a:off x="4148757" y="4568694"/>
            <a:ext cx="360000" cy="360000"/>
          </a:xfrm>
          <a:prstGeom prst="ellipse">
            <a:avLst/>
          </a:prstGeom>
          <a:solidFill>
            <a:srgbClr val="E73A1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CD0111D-969A-AB44-8CEE-24E482DD45E4}"/>
              </a:ext>
            </a:extLst>
          </p:cNvPr>
          <p:cNvSpPr/>
          <p:nvPr/>
        </p:nvSpPr>
        <p:spPr>
          <a:xfrm>
            <a:off x="8916790" y="4565901"/>
            <a:ext cx="360000" cy="360000"/>
          </a:xfrm>
          <a:prstGeom prst="ellipse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CEF92A3-DC3C-A145-8EBA-2961733B745B}"/>
                  </a:ext>
                </a:extLst>
              </p:cNvPr>
              <p:cNvSpPr/>
              <p:nvPr/>
            </p:nvSpPr>
            <p:spPr>
              <a:xfrm>
                <a:off x="1854047" y="5401157"/>
                <a:ext cx="4117260" cy="4857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377"/>
                <a:r>
                  <a:rPr lang="en-US" b="1" dirty="0">
                    <a:solidFill>
                      <a:srgbClr val="000000"/>
                    </a:solidFill>
                    <a:latin typeface="Karla"/>
                    <a:ea typeface="微软雅黑"/>
                  </a:rPr>
                  <a:t>Info(6, 0) =</a:t>
                </a:r>
                <a:r>
                  <a:rPr lang="en-US" dirty="0">
                    <a:solidFill>
                      <a:srgbClr val="000000"/>
                    </a:solidFill>
                    <a:latin typeface="STIXGeneral-Regular" pitchFamily="2" charset="2"/>
                    <a:ea typeface="微软雅黑"/>
                  </a:rPr>
                  <a:t> −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Arial"/>
                    <a:ea typeface="微软雅黑"/>
                  </a:rPr>
                  <a:t>log</a:t>
                </a:r>
                <a:r>
                  <a:rPr lang="en-US" baseline="-25000" dirty="0">
                    <a:solidFill>
                      <a:srgbClr val="000000"/>
                    </a:solidFill>
                    <a:latin typeface="Arial"/>
                    <a:ea typeface="微软雅黑"/>
                  </a:rPr>
                  <a:t>2</a:t>
                </a:r>
                <a:r>
                  <a:rPr lang="en-US" dirty="0">
                    <a:solidFill>
                      <a:srgbClr val="000000"/>
                    </a:solidFill>
                    <a:latin typeface="Arial"/>
                    <a:ea typeface="微软雅黑"/>
                  </a:rPr>
                  <a:t>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aseline="-25000" dirty="0">
                    <a:solidFill>
                      <a:srgbClr val="000000"/>
                    </a:solidFill>
                    <a:latin typeface="Arial"/>
                    <a:ea typeface="微软雅黑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latin typeface="Arial"/>
                    <a:ea typeface="微软雅黑"/>
                  </a:rPr>
                  <a:t>) </a:t>
                </a:r>
                <a:r>
                  <a:rPr lang="en-US" dirty="0">
                    <a:solidFill>
                      <a:srgbClr val="000000"/>
                    </a:solidFill>
                    <a:latin typeface="STIXGeneral-Regular" pitchFamily="2" charset="2"/>
                    <a:ea typeface="微软雅黑"/>
                  </a:rPr>
                  <a:t>−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Arial"/>
                    <a:ea typeface="微软雅黑"/>
                  </a:rPr>
                  <a:t>log</a:t>
                </a:r>
                <a:r>
                  <a:rPr lang="en-US" baseline="-25000" dirty="0">
                    <a:solidFill>
                      <a:srgbClr val="000000"/>
                    </a:solidFill>
                    <a:latin typeface="Arial"/>
                    <a:ea typeface="微软雅黑"/>
                  </a:rPr>
                  <a:t>2</a:t>
                </a:r>
                <a:r>
                  <a:rPr lang="en-US" dirty="0">
                    <a:solidFill>
                      <a:srgbClr val="000000"/>
                    </a:solidFill>
                    <a:latin typeface="Arial"/>
                    <a:ea typeface="微软雅黑"/>
                  </a:rPr>
                  <a:t>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aseline="-25000" dirty="0">
                    <a:solidFill>
                      <a:srgbClr val="000000"/>
                    </a:solidFill>
                    <a:latin typeface="Arial"/>
                    <a:ea typeface="微软雅黑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latin typeface="Arial"/>
                    <a:ea typeface="微软雅黑"/>
                  </a:rPr>
                  <a:t>) </a:t>
                </a:r>
                <a:r>
                  <a:rPr lang="en-US" b="1" dirty="0">
                    <a:solidFill>
                      <a:srgbClr val="000000"/>
                    </a:solidFill>
                    <a:latin typeface="Karla"/>
                    <a:ea typeface="微软雅黑"/>
                  </a:rPr>
                  <a:t>=</a:t>
                </a:r>
                <a:r>
                  <a:rPr lang="en-US" dirty="0">
                    <a:solidFill>
                      <a:srgbClr val="000000"/>
                    </a:solidFill>
                    <a:latin typeface="Arial"/>
                    <a:ea typeface="微软雅黑"/>
                  </a:rPr>
                  <a:t> 0 </a:t>
                </a:r>
                <a:endParaRPr lang="en-TW" dirty="0">
                  <a:solidFill>
                    <a:srgbClr val="000000"/>
                  </a:solidFill>
                  <a:latin typeface="Arial"/>
                  <a:ea typeface="微软雅黑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CEF92A3-DC3C-A145-8EBA-2961733B74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047" y="5401157"/>
                <a:ext cx="4117260" cy="485774"/>
              </a:xfrm>
              <a:prstGeom prst="rect">
                <a:avLst/>
              </a:prstGeom>
              <a:blipFill>
                <a:blip r:embed="rId2"/>
                <a:stretch>
                  <a:fillRect l="-920" r="-1534" b="-1282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1D6A62E-B5F5-5F45-95E4-4D8A6C09CD0D}"/>
                  </a:ext>
                </a:extLst>
              </p:cNvPr>
              <p:cNvSpPr/>
              <p:nvPr/>
            </p:nvSpPr>
            <p:spPr>
              <a:xfrm>
                <a:off x="6644191" y="5401157"/>
                <a:ext cx="4905198" cy="4857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377"/>
                <a:r>
                  <a:rPr lang="en-US" b="1" dirty="0">
                    <a:solidFill>
                      <a:srgbClr val="000000"/>
                    </a:solidFill>
                    <a:latin typeface="Karla"/>
                    <a:ea typeface="微软雅黑"/>
                  </a:rPr>
                  <a:t>Info(3, 3) =</a:t>
                </a:r>
                <a:r>
                  <a:rPr lang="en-US" dirty="0">
                    <a:solidFill>
                      <a:srgbClr val="000000"/>
                    </a:solidFill>
                    <a:latin typeface="STIXGeneral-Regular" pitchFamily="2" charset="2"/>
                    <a:ea typeface="微软雅黑"/>
                  </a:rPr>
                  <a:t> −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Arial"/>
                    <a:ea typeface="微软雅黑"/>
                  </a:rPr>
                  <a:t>log</a:t>
                </a:r>
                <a:r>
                  <a:rPr lang="en-US" baseline="-25000" dirty="0">
                    <a:solidFill>
                      <a:srgbClr val="000000"/>
                    </a:solidFill>
                    <a:latin typeface="Arial"/>
                    <a:ea typeface="微软雅黑"/>
                  </a:rPr>
                  <a:t>2</a:t>
                </a:r>
                <a:r>
                  <a:rPr lang="en-US" dirty="0">
                    <a:solidFill>
                      <a:srgbClr val="000000"/>
                    </a:solidFill>
                    <a:latin typeface="Arial"/>
                    <a:ea typeface="微软雅黑"/>
                  </a:rPr>
                  <a:t>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aseline="-25000" dirty="0">
                    <a:solidFill>
                      <a:srgbClr val="000000"/>
                    </a:solidFill>
                    <a:latin typeface="Arial"/>
                    <a:ea typeface="微软雅黑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latin typeface="Arial"/>
                    <a:ea typeface="微软雅黑"/>
                  </a:rPr>
                  <a:t>) </a:t>
                </a:r>
                <a:r>
                  <a:rPr lang="en-US" dirty="0">
                    <a:solidFill>
                      <a:srgbClr val="000000"/>
                    </a:solidFill>
                    <a:latin typeface="STIXGeneral-Regular" pitchFamily="2" charset="2"/>
                    <a:ea typeface="微软雅黑"/>
                  </a:rPr>
                  <a:t>−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Arial"/>
                    <a:ea typeface="微软雅黑"/>
                  </a:rPr>
                  <a:t>log</a:t>
                </a:r>
                <a:r>
                  <a:rPr lang="en-US" baseline="-25000" dirty="0">
                    <a:solidFill>
                      <a:srgbClr val="000000"/>
                    </a:solidFill>
                    <a:latin typeface="Arial"/>
                    <a:ea typeface="微软雅黑"/>
                  </a:rPr>
                  <a:t>2</a:t>
                </a:r>
                <a:r>
                  <a:rPr lang="en-US" dirty="0">
                    <a:solidFill>
                      <a:srgbClr val="000000"/>
                    </a:solidFill>
                    <a:latin typeface="Arial"/>
                    <a:ea typeface="微软雅黑"/>
                  </a:rPr>
                  <a:t>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aseline="-25000" dirty="0">
                    <a:solidFill>
                      <a:srgbClr val="000000"/>
                    </a:solidFill>
                    <a:latin typeface="Arial"/>
                    <a:ea typeface="微软雅黑"/>
                  </a:rPr>
                  <a:t> </a:t>
                </a:r>
                <a:r>
                  <a:rPr lang="en-US" dirty="0">
                    <a:solidFill>
                      <a:srgbClr val="000000"/>
                    </a:solidFill>
                    <a:latin typeface="Arial"/>
                    <a:ea typeface="微软雅黑"/>
                  </a:rPr>
                  <a:t>) </a:t>
                </a:r>
                <a:r>
                  <a:rPr lang="en-US" b="1" dirty="0">
                    <a:solidFill>
                      <a:srgbClr val="000000"/>
                    </a:solidFill>
                    <a:latin typeface="Karla"/>
                    <a:ea typeface="微软雅黑"/>
                  </a:rPr>
                  <a:t>=</a:t>
                </a:r>
                <a:r>
                  <a:rPr lang="en-US" dirty="0">
                    <a:solidFill>
                      <a:srgbClr val="000000"/>
                    </a:solidFill>
                    <a:latin typeface="Arial"/>
                    <a:ea typeface="微软雅黑"/>
                  </a:rPr>
                  <a:t> 1 </a:t>
                </a:r>
                <a:endParaRPr lang="en-TW" dirty="0">
                  <a:solidFill>
                    <a:srgbClr val="000000"/>
                  </a:solidFill>
                  <a:latin typeface="Arial"/>
                  <a:ea typeface="微软雅黑"/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1D6A62E-B5F5-5F45-95E4-4D8A6C09CD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4191" y="5401157"/>
                <a:ext cx="4905198" cy="485774"/>
              </a:xfrm>
              <a:prstGeom prst="rect">
                <a:avLst/>
              </a:prstGeom>
              <a:blipFill>
                <a:blip r:embed="rId3"/>
                <a:stretch>
                  <a:fillRect l="-1034" b="-1282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13C39F40-2A87-6D46-B69B-FA496CE200A4}"/>
              </a:ext>
            </a:extLst>
          </p:cNvPr>
          <p:cNvGrpSpPr>
            <a:grpSpLocks noChangeAspect="1"/>
          </p:cNvGrpSpPr>
          <p:nvPr/>
        </p:nvGrpSpPr>
        <p:grpSpPr>
          <a:xfrm>
            <a:off x="1651458" y="5392020"/>
            <a:ext cx="9445134" cy="1721404"/>
            <a:chOff x="3360126" y="3971848"/>
            <a:chExt cx="5764444" cy="105058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9B3F274-4744-F349-86A3-17A83B24C23E}"/>
                </a:ext>
              </a:extLst>
            </p:cNvPr>
            <p:cNvGrpSpPr/>
            <p:nvPr/>
          </p:nvGrpSpPr>
          <p:grpSpPr>
            <a:xfrm>
              <a:off x="3360126" y="4370288"/>
              <a:ext cx="2735874" cy="238320"/>
              <a:chOff x="7237110" y="4319211"/>
              <a:chExt cx="2735874" cy="238320"/>
            </a:xfrm>
          </p:grpSpPr>
          <p:sp>
            <p:nvSpPr>
              <p:cNvPr id="48" name="Intelligent Information Retrieval Laboratory">
                <a:extLst>
                  <a:ext uri="{FF2B5EF4-FFF2-40B4-BE49-F238E27FC236}">
                    <a16:creationId xmlns:a16="http://schemas.microsoft.com/office/drawing/2014/main" id="{9206CEEE-DBD8-824A-ACCB-369ADAA427A4}"/>
                  </a:ext>
                </a:extLst>
              </p:cNvPr>
              <p:cNvSpPr txBox="1"/>
              <p:nvPr/>
            </p:nvSpPr>
            <p:spPr>
              <a:xfrm>
                <a:off x="7237110" y="4319211"/>
                <a:ext cx="2590800" cy="2383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第</a:t>
                </a:r>
                <a:r>
                  <a:rPr kumimoji="0" lang="en-US" altLang="zh-TW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13</a:t>
                </a:r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屆 </a:t>
                </a: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iT</a:t>
                </a:r>
                <a:r>
                  <a:rPr kumimoji="0" lang="zh-TW" altLang="en-US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邦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幫忙</a:t>
                </a:r>
                <a:r>
                  <a:rPr kumimoji="0" lang="zh-TW" altLang="en-US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 鐵人賽</a:t>
                </a:r>
                <a:endParaRPr sz="14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  <p:sp>
            <p:nvSpPr>
              <p:cNvPr id="49" name="Intelligent Information Retrieval Laboratory">
                <a:extLst>
                  <a:ext uri="{FF2B5EF4-FFF2-40B4-BE49-F238E27FC236}">
                    <a16:creationId xmlns:a16="http://schemas.microsoft.com/office/drawing/2014/main" id="{374AA265-5929-3F49-B5D6-7498A861A583}"/>
                  </a:ext>
                </a:extLst>
              </p:cNvPr>
              <p:cNvSpPr txBox="1"/>
              <p:nvPr/>
            </p:nvSpPr>
            <p:spPr>
              <a:xfrm>
                <a:off x="8753784" y="4345689"/>
                <a:ext cx="1219200" cy="2007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AI &amp; Data </a:t>
                </a:r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組</a:t>
                </a:r>
                <a:endParaRPr sz="14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3A34407-DED2-5F4A-8215-5EC31CFF658C}"/>
                </a:ext>
              </a:extLst>
            </p:cNvPr>
            <p:cNvGrpSpPr/>
            <p:nvPr/>
          </p:nvGrpSpPr>
          <p:grpSpPr>
            <a:xfrm>
              <a:off x="7247835" y="3971848"/>
              <a:ext cx="1876735" cy="1050587"/>
              <a:chOff x="3891792" y="3940042"/>
              <a:chExt cx="1876735" cy="1050587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61ACC1C1-2678-5B44-8C11-403DB55660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alphaModFix amt="20000"/>
              </a:blip>
              <a:srcRect/>
              <a:stretch/>
            </p:blipFill>
            <p:spPr bwMode="auto">
              <a:xfrm>
                <a:off x="4489805" y="3940042"/>
                <a:ext cx="1050587" cy="1050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4" descr="Youtube logo | Logok">
                <a:extLst>
                  <a:ext uri="{FF2B5EF4-FFF2-40B4-BE49-F238E27FC236}">
                    <a16:creationId xmlns:a16="http://schemas.microsoft.com/office/drawing/2014/main" id="{230F7828-A242-EB47-B824-34A0A9684F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1792" y="4187926"/>
                <a:ext cx="739756" cy="554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" name="Intelligent Information Retrieval Laboratory">
                <a:extLst>
                  <a:ext uri="{FF2B5EF4-FFF2-40B4-BE49-F238E27FC236}">
                    <a16:creationId xmlns:a16="http://schemas.microsoft.com/office/drawing/2014/main" id="{7AA1FF8E-4612-6B4A-AAE2-4923EB051CFB}"/>
                  </a:ext>
                </a:extLst>
              </p:cNvPr>
              <p:cNvSpPr txBox="1"/>
              <p:nvPr/>
            </p:nvSpPr>
            <p:spPr>
              <a:xfrm>
                <a:off x="4549327" y="4353909"/>
                <a:ext cx="1219200" cy="2383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6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10</a:t>
                </a:r>
                <a:r>
                  <a:rPr kumimoji="0" lang="zh-TW" altLang="en-US" sz="16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程式中</a:t>
                </a:r>
                <a:endParaRPr sz="18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1279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ACC8C6-57CE-0A46-A26A-475485A0BCD7}"/>
              </a:ext>
            </a:extLst>
          </p:cNvPr>
          <p:cNvSpPr txBox="1">
            <a:spLocks/>
          </p:cNvSpPr>
          <p:nvPr/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 kern="1200">
                <a:solidFill>
                  <a:schemeClr val="accent3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>
                <a:ln>
                  <a:noFill/>
                </a:ln>
                <a:solidFill>
                  <a:srgbClr val="F2ECE1">
                    <a:lumMod val="2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Gini</a:t>
            </a:r>
            <a:r>
              <a:rPr kumimoji="0" lang="zh-TW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F2ECE1">
                    <a:lumMod val="2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不純度 </a:t>
            </a:r>
            <a:r>
              <a:rPr kumimoji="0" lang="en-US" altLang="zh-TW" sz="3600" b="1" i="0" u="none" strike="noStrike" kern="1200" cap="none" spc="0" normalizeH="0" baseline="0" noProof="0">
                <a:ln>
                  <a:noFill/>
                </a:ln>
                <a:solidFill>
                  <a:srgbClr val="F2ECE1">
                    <a:lumMod val="2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(Gini Impurity)</a:t>
            </a:r>
            <a:endParaRPr kumimoji="0" lang="en-TW" sz="3600" b="1" i="0" u="none" strike="noStrike" kern="1200" cap="none" spc="0" normalizeH="0" baseline="0" noProof="0" dirty="0">
              <a:ln>
                <a:noFill/>
              </a:ln>
              <a:solidFill>
                <a:srgbClr val="F2ECE1">
                  <a:lumMod val="2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303590-FCD1-2A41-B1FF-BC50650A76A7}"/>
              </a:ext>
            </a:extLst>
          </p:cNvPr>
          <p:cNvSpPr/>
          <p:nvPr/>
        </p:nvSpPr>
        <p:spPr>
          <a:xfrm>
            <a:off x="2674823" y="3789923"/>
            <a:ext cx="1952367" cy="1124464"/>
          </a:xfrm>
          <a:prstGeom prst="rect">
            <a:avLst/>
          </a:prstGeom>
          <a:noFill/>
          <a:ln w="19050" cap="flat" cmpd="sng" algn="ctr">
            <a:solidFill>
              <a:srgbClr val="D2A66C">
                <a:lumMod val="75000"/>
              </a:srgbClr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E16A59A-31ED-A341-B0A5-EB4848895083}"/>
              </a:ext>
            </a:extLst>
          </p:cNvPr>
          <p:cNvSpPr/>
          <p:nvPr/>
        </p:nvSpPr>
        <p:spPr>
          <a:xfrm>
            <a:off x="2983742" y="3962090"/>
            <a:ext cx="360000" cy="360000"/>
          </a:xfrm>
          <a:prstGeom prst="ellipse">
            <a:avLst/>
          </a:prstGeom>
          <a:solidFill>
            <a:srgbClr val="E73A1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489E24B-8EA9-4441-A08A-B1DDED2BD7A1}"/>
              </a:ext>
            </a:extLst>
          </p:cNvPr>
          <p:cNvSpPr/>
          <p:nvPr/>
        </p:nvSpPr>
        <p:spPr>
          <a:xfrm>
            <a:off x="3471006" y="3962090"/>
            <a:ext cx="360000" cy="360000"/>
          </a:xfrm>
          <a:prstGeom prst="ellipse">
            <a:avLst/>
          </a:prstGeom>
          <a:solidFill>
            <a:srgbClr val="E73A1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C8D3355-10EC-6049-962F-B934BEE24A35}"/>
              </a:ext>
            </a:extLst>
          </p:cNvPr>
          <p:cNvSpPr/>
          <p:nvPr/>
        </p:nvSpPr>
        <p:spPr>
          <a:xfrm>
            <a:off x="3996168" y="3965929"/>
            <a:ext cx="360000" cy="360000"/>
          </a:xfrm>
          <a:prstGeom prst="ellipse">
            <a:avLst/>
          </a:prstGeom>
          <a:solidFill>
            <a:srgbClr val="E73A1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03511E-6F5E-9A4C-8F7F-32B3B7992B08}"/>
              </a:ext>
            </a:extLst>
          </p:cNvPr>
          <p:cNvSpPr/>
          <p:nvPr/>
        </p:nvSpPr>
        <p:spPr>
          <a:xfrm>
            <a:off x="2985396" y="4400069"/>
            <a:ext cx="360000" cy="360000"/>
          </a:xfrm>
          <a:prstGeom prst="ellipse">
            <a:avLst/>
          </a:prstGeom>
          <a:solidFill>
            <a:srgbClr val="E73A1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76E7F80-10ED-3644-90AA-1925CB0EC4FB}"/>
              </a:ext>
            </a:extLst>
          </p:cNvPr>
          <p:cNvSpPr/>
          <p:nvPr/>
        </p:nvSpPr>
        <p:spPr>
          <a:xfrm>
            <a:off x="3471006" y="4400069"/>
            <a:ext cx="360000" cy="360000"/>
          </a:xfrm>
          <a:prstGeom prst="ellipse">
            <a:avLst/>
          </a:prstGeom>
          <a:solidFill>
            <a:srgbClr val="E73A1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0193D2-8C7C-F246-8FE1-FABDDC9D627B}"/>
              </a:ext>
            </a:extLst>
          </p:cNvPr>
          <p:cNvSpPr/>
          <p:nvPr/>
        </p:nvSpPr>
        <p:spPr>
          <a:xfrm>
            <a:off x="7441769" y="3759858"/>
            <a:ext cx="1952367" cy="1124464"/>
          </a:xfrm>
          <a:prstGeom prst="rect">
            <a:avLst/>
          </a:prstGeom>
          <a:noFill/>
          <a:ln w="19050" cap="flat" cmpd="sng" algn="ctr">
            <a:solidFill>
              <a:srgbClr val="D2A66C">
                <a:lumMod val="75000"/>
              </a:srgbClr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018D53-6FC6-B448-A515-46D32A2058BF}"/>
              </a:ext>
            </a:extLst>
          </p:cNvPr>
          <p:cNvSpPr/>
          <p:nvPr/>
        </p:nvSpPr>
        <p:spPr>
          <a:xfrm>
            <a:off x="7750688" y="3932025"/>
            <a:ext cx="360000" cy="360000"/>
          </a:xfrm>
          <a:prstGeom prst="ellipse">
            <a:avLst/>
          </a:prstGeom>
          <a:solidFill>
            <a:srgbClr val="E73A1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641FFF-047B-ED41-926E-2D51176ACFC8}"/>
              </a:ext>
            </a:extLst>
          </p:cNvPr>
          <p:cNvSpPr/>
          <p:nvPr/>
        </p:nvSpPr>
        <p:spPr>
          <a:xfrm>
            <a:off x="8237952" y="3932025"/>
            <a:ext cx="360000" cy="360000"/>
          </a:xfrm>
          <a:prstGeom prst="ellipse">
            <a:avLst/>
          </a:prstGeom>
          <a:solidFill>
            <a:srgbClr val="E73A1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30F8407-341B-114F-9985-7F88AB57A86F}"/>
              </a:ext>
            </a:extLst>
          </p:cNvPr>
          <p:cNvSpPr/>
          <p:nvPr/>
        </p:nvSpPr>
        <p:spPr>
          <a:xfrm>
            <a:off x="8763114" y="3935864"/>
            <a:ext cx="360000" cy="360000"/>
          </a:xfrm>
          <a:prstGeom prst="ellipse">
            <a:avLst/>
          </a:prstGeom>
          <a:solidFill>
            <a:srgbClr val="E73A1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585E1B8-906C-7D43-B28D-206D809E2DD2}"/>
              </a:ext>
            </a:extLst>
          </p:cNvPr>
          <p:cNvSpPr/>
          <p:nvPr/>
        </p:nvSpPr>
        <p:spPr>
          <a:xfrm>
            <a:off x="7752342" y="4370004"/>
            <a:ext cx="360000" cy="360000"/>
          </a:xfrm>
          <a:prstGeom prst="ellipse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5234A1-5DB4-E64C-8A72-3E3555035F67}"/>
              </a:ext>
            </a:extLst>
          </p:cNvPr>
          <p:cNvSpPr/>
          <p:nvPr/>
        </p:nvSpPr>
        <p:spPr>
          <a:xfrm>
            <a:off x="8237952" y="4370004"/>
            <a:ext cx="360000" cy="360000"/>
          </a:xfrm>
          <a:prstGeom prst="ellipse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E26B7AA-7023-5E4E-BCAC-09E8EA45B091}"/>
              </a:ext>
            </a:extLst>
          </p:cNvPr>
          <p:cNvSpPr/>
          <p:nvPr/>
        </p:nvSpPr>
        <p:spPr>
          <a:xfrm>
            <a:off x="3996168" y="4402862"/>
            <a:ext cx="360000" cy="360000"/>
          </a:xfrm>
          <a:prstGeom prst="ellipse">
            <a:avLst/>
          </a:prstGeom>
          <a:solidFill>
            <a:srgbClr val="E73A1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2A1F846-2F07-5149-9621-1601D2D6404B}"/>
              </a:ext>
            </a:extLst>
          </p:cNvPr>
          <p:cNvSpPr/>
          <p:nvPr/>
        </p:nvSpPr>
        <p:spPr>
          <a:xfrm>
            <a:off x="8763114" y="4370004"/>
            <a:ext cx="360000" cy="360000"/>
          </a:xfrm>
          <a:prstGeom prst="ellipse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W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2FB4DA-92B2-4B4D-A2CD-63C9FEEDA463}"/>
              </a:ext>
            </a:extLst>
          </p:cNvPr>
          <p:cNvSpPr/>
          <p:nvPr/>
        </p:nvSpPr>
        <p:spPr>
          <a:xfrm>
            <a:off x="2201243" y="5185549"/>
            <a:ext cx="28995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/>
            <a:r>
              <a:rPr lang="en-US" b="1" dirty="0">
                <a:solidFill>
                  <a:srgbClr val="000000"/>
                </a:solidFill>
                <a:latin typeface="Karla"/>
                <a:ea typeface="微软雅黑"/>
              </a:rPr>
              <a:t>Info(6, 0) =</a:t>
            </a:r>
            <a:r>
              <a:rPr lang="en-US" dirty="0">
                <a:solidFill>
                  <a:srgbClr val="000000"/>
                </a:solidFill>
                <a:latin typeface="STIXGeneral-Regular" pitchFamily="2" charset="2"/>
                <a:ea typeface="微软雅黑"/>
              </a:rPr>
              <a:t> 1− (1</a:t>
            </a:r>
            <a:r>
              <a:rPr lang="en-US" baseline="30000" dirty="0">
                <a:solidFill>
                  <a:srgbClr val="000000"/>
                </a:solidFill>
                <a:latin typeface="STIXGeneral-Regular" pitchFamily="2" charset="2"/>
                <a:ea typeface="微软雅黑"/>
              </a:rPr>
              <a:t>2</a:t>
            </a:r>
            <a:r>
              <a:rPr lang="en-US" dirty="0">
                <a:solidFill>
                  <a:srgbClr val="000000"/>
                </a:solidFill>
                <a:latin typeface="STIXGeneral-Regular" pitchFamily="2" charset="2"/>
                <a:ea typeface="微软雅黑"/>
              </a:rPr>
              <a:t>+ 0</a:t>
            </a:r>
            <a:r>
              <a:rPr lang="en-US" baseline="30000" dirty="0">
                <a:solidFill>
                  <a:srgbClr val="000000"/>
                </a:solidFill>
                <a:latin typeface="STIXGeneral-Regular" pitchFamily="2" charset="2"/>
                <a:ea typeface="微软雅黑"/>
              </a:rPr>
              <a:t>2</a:t>
            </a:r>
            <a:r>
              <a:rPr lang="en-US" dirty="0">
                <a:solidFill>
                  <a:srgbClr val="000000"/>
                </a:solidFill>
                <a:latin typeface="STIXGeneral-Regular" pitchFamily="2" charset="2"/>
                <a:ea typeface="微软雅黑"/>
              </a:rPr>
              <a:t>)</a:t>
            </a:r>
            <a:r>
              <a:rPr lang="en-US" dirty="0">
                <a:solidFill>
                  <a:srgbClr val="000000"/>
                </a:solidFill>
                <a:latin typeface="Arial"/>
                <a:ea typeface="微软雅黑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Karla"/>
                <a:ea typeface="微软雅黑"/>
              </a:rPr>
              <a:t>=</a:t>
            </a:r>
            <a:r>
              <a:rPr lang="en-US" dirty="0">
                <a:solidFill>
                  <a:srgbClr val="000000"/>
                </a:solidFill>
                <a:latin typeface="Arial"/>
                <a:ea typeface="微软雅黑"/>
              </a:rPr>
              <a:t> 0</a:t>
            </a:r>
            <a:endParaRPr lang="en-TW" dirty="0">
              <a:solidFill>
                <a:srgbClr val="000000"/>
              </a:solidFill>
              <a:latin typeface="Arial"/>
              <a:ea typeface="微软雅黑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C0C7D7-C423-9B44-9173-F02869076527}"/>
              </a:ext>
            </a:extLst>
          </p:cNvPr>
          <p:cNvSpPr/>
          <p:nvPr/>
        </p:nvSpPr>
        <p:spPr>
          <a:xfrm>
            <a:off x="6619221" y="5205260"/>
            <a:ext cx="35974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/>
            <a:r>
              <a:rPr lang="en-US" b="1" dirty="0">
                <a:solidFill>
                  <a:srgbClr val="000000"/>
                </a:solidFill>
                <a:latin typeface="Karla"/>
                <a:ea typeface="微软雅黑"/>
              </a:rPr>
              <a:t>Info(3, 3) =</a:t>
            </a:r>
            <a:r>
              <a:rPr lang="en-US" dirty="0">
                <a:solidFill>
                  <a:srgbClr val="000000"/>
                </a:solidFill>
                <a:latin typeface="STIXGeneral-Regular" pitchFamily="2" charset="2"/>
                <a:ea typeface="微软雅黑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Karla"/>
                <a:ea typeface="微软雅黑"/>
              </a:rPr>
              <a:t>=</a:t>
            </a:r>
            <a:r>
              <a:rPr lang="en-US" dirty="0">
                <a:solidFill>
                  <a:srgbClr val="000000"/>
                </a:solidFill>
                <a:latin typeface="STIXGeneral-Regular" pitchFamily="2" charset="2"/>
                <a:ea typeface="微软雅黑"/>
              </a:rPr>
              <a:t> 1− (0.5</a:t>
            </a:r>
            <a:r>
              <a:rPr lang="en-US" baseline="30000" dirty="0">
                <a:solidFill>
                  <a:srgbClr val="000000"/>
                </a:solidFill>
                <a:latin typeface="STIXGeneral-Regular" pitchFamily="2" charset="2"/>
                <a:ea typeface="微软雅黑"/>
              </a:rPr>
              <a:t>2</a:t>
            </a:r>
            <a:r>
              <a:rPr lang="en-US" dirty="0">
                <a:solidFill>
                  <a:srgbClr val="000000"/>
                </a:solidFill>
                <a:latin typeface="STIXGeneral-Regular" pitchFamily="2" charset="2"/>
                <a:ea typeface="微软雅黑"/>
              </a:rPr>
              <a:t>+ 0.5</a:t>
            </a:r>
            <a:r>
              <a:rPr lang="en-US" baseline="30000" dirty="0">
                <a:solidFill>
                  <a:srgbClr val="000000"/>
                </a:solidFill>
                <a:latin typeface="STIXGeneral-Regular" pitchFamily="2" charset="2"/>
                <a:ea typeface="微软雅黑"/>
              </a:rPr>
              <a:t>2</a:t>
            </a:r>
            <a:r>
              <a:rPr lang="en-US" dirty="0">
                <a:solidFill>
                  <a:srgbClr val="000000"/>
                </a:solidFill>
                <a:latin typeface="STIXGeneral-Regular" pitchFamily="2" charset="2"/>
                <a:ea typeface="微软雅黑"/>
              </a:rPr>
              <a:t>)</a:t>
            </a:r>
            <a:r>
              <a:rPr lang="en-US" dirty="0">
                <a:solidFill>
                  <a:srgbClr val="000000"/>
                </a:solidFill>
                <a:latin typeface="Arial"/>
                <a:ea typeface="微软雅黑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Karla"/>
                <a:ea typeface="微软雅黑"/>
              </a:rPr>
              <a:t>=</a:t>
            </a:r>
            <a:r>
              <a:rPr lang="en-US" dirty="0">
                <a:solidFill>
                  <a:srgbClr val="000000"/>
                </a:solidFill>
                <a:latin typeface="Arial"/>
                <a:ea typeface="微软雅黑"/>
              </a:rPr>
              <a:t> 0.5 </a:t>
            </a:r>
            <a:endParaRPr lang="en-TW" dirty="0">
              <a:solidFill>
                <a:srgbClr val="000000"/>
              </a:solidFill>
              <a:latin typeface="Arial"/>
              <a:ea typeface="微软雅黑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925048-B6FB-2B4A-BE53-95D995937AC0}"/>
              </a:ext>
            </a:extLst>
          </p:cNvPr>
          <p:cNvSpPr/>
          <p:nvPr/>
        </p:nvSpPr>
        <p:spPr>
          <a:xfrm>
            <a:off x="4627190" y="1357766"/>
            <a:ext cx="3476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/>
            <a:r>
              <a:rPr lang="en-US" sz="2000" b="1" dirty="0">
                <a:solidFill>
                  <a:srgbClr val="000000"/>
                </a:solidFill>
                <a:latin typeface="Karla"/>
                <a:ea typeface="微软雅黑"/>
              </a:rPr>
              <a:t>Gini =</a:t>
            </a:r>
            <a:r>
              <a:rPr lang="en-US" sz="2000" dirty="0">
                <a:solidFill>
                  <a:srgbClr val="000000"/>
                </a:solidFill>
                <a:latin typeface="STIXGeneral-Regular" pitchFamily="2" charset="2"/>
                <a:ea typeface="微软雅黑"/>
              </a:rPr>
              <a:t> 1−∑ </a:t>
            </a:r>
            <a:r>
              <a:rPr lang="en-US" sz="2000" i="1" dirty="0" err="1">
                <a:solidFill>
                  <a:srgbClr val="000000"/>
                </a:solidFill>
                <a:latin typeface="Arial"/>
                <a:ea typeface="微软雅黑"/>
              </a:rPr>
              <a:t>p</a:t>
            </a:r>
            <a:r>
              <a:rPr lang="en-US" sz="2000" i="1" baseline="-25000" dirty="0" err="1">
                <a:solidFill>
                  <a:srgbClr val="000000"/>
                </a:solidFill>
                <a:latin typeface="Arial"/>
                <a:ea typeface="微软雅黑"/>
              </a:rPr>
              <a:t>j</a:t>
            </a:r>
            <a:r>
              <a:rPr lang="en-US" sz="2000" i="1" baseline="-25000" dirty="0">
                <a:solidFill>
                  <a:srgbClr val="000000"/>
                </a:solidFill>
                <a:latin typeface="Arial"/>
                <a:ea typeface="微软雅黑"/>
              </a:rPr>
              <a:t> </a:t>
            </a:r>
            <a:r>
              <a:rPr lang="en-US" sz="2000" i="1" baseline="30000" dirty="0">
                <a:solidFill>
                  <a:srgbClr val="000000"/>
                </a:solidFill>
                <a:latin typeface="Arial"/>
                <a:ea typeface="微软雅黑"/>
              </a:rPr>
              <a:t>2</a:t>
            </a:r>
            <a:br>
              <a:rPr lang="en-US" sz="2000" dirty="0">
                <a:solidFill>
                  <a:srgbClr val="000000"/>
                </a:solidFill>
                <a:latin typeface="Arial"/>
                <a:ea typeface="微软雅黑"/>
              </a:rPr>
            </a:br>
            <a:endParaRPr lang="en-TW" sz="2000" dirty="0">
              <a:solidFill>
                <a:srgbClr val="000000"/>
              </a:solidFill>
              <a:latin typeface="Arial"/>
              <a:ea typeface="微软雅黑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E0281B9-A6F3-F247-A45F-090BA00B3F08}"/>
              </a:ext>
            </a:extLst>
          </p:cNvPr>
          <p:cNvSpPr/>
          <p:nvPr/>
        </p:nvSpPr>
        <p:spPr>
          <a:xfrm>
            <a:off x="4627190" y="2219629"/>
            <a:ext cx="31149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en-US" sz="2000" b="1" dirty="0">
                <a:solidFill>
                  <a:srgbClr val="000000"/>
                </a:solidFill>
                <a:latin typeface="Karla"/>
                <a:ea typeface="微软雅黑"/>
              </a:rPr>
              <a:t>Gini Impurity =</a:t>
            </a:r>
            <a:r>
              <a:rPr lang="en-US" sz="2000" dirty="0">
                <a:solidFill>
                  <a:srgbClr val="000000"/>
                </a:solidFill>
                <a:latin typeface="Karla"/>
                <a:ea typeface="微软雅黑"/>
              </a:rPr>
              <a:t>  1 </a:t>
            </a:r>
            <a:r>
              <a:rPr lang="en-US" sz="2000" dirty="0">
                <a:solidFill>
                  <a:srgbClr val="000000"/>
                </a:solidFill>
                <a:latin typeface="STIXGeneral-Regular" pitchFamily="2" charset="2"/>
                <a:ea typeface="微软雅黑"/>
              </a:rPr>
              <a:t>−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微软雅黑"/>
              </a:rPr>
              <a:t> (p</a:t>
            </a:r>
            <a:r>
              <a:rPr lang="en-US" sz="2000" baseline="30000" dirty="0">
                <a:solidFill>
                  <a:srgbClr val="000000"/>
                </a:solidFill>
                <a:latin typeface="Arial"/>
                <a:ea typeface="微软雅黑"/>
              </a:rPr>
              <a:t>2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微软雅黑"/>
              </a:rPr>
              <a:t>+q</a:t>
            </a:r>
            <a:r>
              <a:rPr lang="en-US" sz="2000" baseline="30000" dirty="0">
                <a:solidFill>
                  <a:srgbClr val="000000"/>
                </a:solidFill>
                <a:latin typeface="Arial"/>
                <a:ea typeface="微软雅黑"/>
              </a:rPr>
              <a:t>2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微软雅黑"/>
              </a:rPr>
              <a:t>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383E1D-EE13-5248-833A-F4520A61C8A9}"/>
              </a:ext>
            </a:extLst>
          </p:cNvPr>
          <p:cNvSpPr/>
          <p:nvPr/>
        </p:nvSpPr>
        <p:spPr>
          <a:xfrm>
            <a:off x="4627190" y="302581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914377"/>
            <a:r>
              <a:rPr lang="en-US" dirty="0">
                <a:solidFill>
                  <a:srgbClr val="000000"/>
                </a:solidFill>
                <a:latin typeface="Karla"/>
                <a:ea typeface="微软雅黑"/>
              </a:rPr>
              <a:t>p：</a:t>
            </a:r>
            <a:r>
              <a:rPr lang="zh-TW" altLang="en-US" dirty="0">
                <a:solidFill>
                  <a:srgbClr val="000000"/>
                </a:solidFill>
                <a:latin typeface="Karla"/>
                <a:ea typeface="微软雅黑"/>
              </a:rPr>
              <a:t>是的機率    </a:t>
            </a:r>
            <a:r>
              <a:rPr lang="en-US" dirty="0">
                <a:solidFill>
                  <a:srgbClr val="000000"/>
                </a:solidFill>
                <a:latin typeface="Karla"/>
                <a:ea typeface="微软雅黑"/>
              </a:rPr>
              <a:t>q：</a:t>
            </a:r>
            <a:r>
              <a:rPr lang="zh-TW" altLang="en-US" dirty="0">
                <a:solidFill>
                  <a:srgbClr val="000000"/>
                </a:solidFill>
                <a:latin typeface="Karla"/>
                <a:ea typeface="微软雅黑"/>
              </a:rPr>
              <a:t>否的機率</a:t>
            </a:r>
            <a:endParaRPr lang="en-TW" dirty="0">
              <a:solidFill>
                <a:srgbClr val="000000"/>
              </a:solidFill>
              <a:latin typeface="Arial"/>
              <a:ea typeface="微软雅黑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F293CC-4C3F-CD4C-ADA7-E26401F03DD9}"/>
              </a:ext>
            </a:extLst>
          </p:cNvPr>
          <p:cNvGrpSpPr>
            <a:grpSpLocks noChangeAspect="1"/>
          </p:cNvGrpSpPr>
          <p:nvPr/>
        </p:nvGrpSpPr>
        <p:grpSpPr>
          <a:xfrm>
            <a:off x="1642823" y="5056489"/>
            <a:ext cx="9445134" cy="1721404"/>
            <a:chOff x="3360126" y="3971848"/>
            <a:chExt cx="5764444" cy="105058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389DCBC-C88E-034B-B57B-8CCE798D52C2}"/>
                </a:ext>
              </a:extLst>
            </p:cNvPr>
            <p:cNvGrpSpPr/>
            <p:nvPr/>
          </p:nvGrpSpPr>
          <p:grpSpPr>
            <a:xfrm>
              <a:off x="3360126" y="4370288"/>
              <a:ext cx="2735874" cy="238320"/>
              <a:chOff x="7237110" y="4319211"/>
              <a:chExt cx="2735874" cy="238320"/>
            </a:xfrm>
          </p:grpSpPr>
          <p:sp>
            <p:nvSpPr>
              <p:cNvPr id="30" name="Intelligent Information Retrieval Laboratory">
                <a:extLst>
                  <a:ext uri="{FF2B5EF4-FFF2-40B4-BE49-F238E27FC236}">
                    <a16:creationId xmlns:a16="http://schemas.microsoft.com/office/drawing/2014/main" id="{0EC5BEEE-94C5-BC4D-9EDE-6EC432DFDAC6}"/>
                  </a:ext>
                </a:extLst>
              </p:cNvPr>
              <p:cNvSpPr txBox="1"/>
              <p:nvPr/>
            </p:nvSpPr>
            <p:spPr>
              <a:xfrm>
                <a:off x="7237110" y="4319211"/>
                <a:ext cx="2590800" cy="2383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第</a:t>
                </a:r>
                <a:r>
                  <a:rPr kumimoji="0" lang="en-US" altLang="zh-TW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13</a:t>
                </a:r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屆 </a:t>
                </a: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iT</a:t>
                </a:r>
                <a:r>
                  <a:rPr kumimoji="0" lang="zh-TW" altLang="en-US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邦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幫忙</a:t>
                </a:r>
                <a:r>
                  <a:rPr kumimoji="0" lang="zh-TW" altLang="en-US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 鐵人賽</a:t>
                </a:r>
                <a:endParaRPr sz="14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  <p:sp>
            <p:nvSpPr>
              <p:cNvPr id="31" name="Intelligent Information Retrieval Laboratory">
                <a:extLst>
                  <a:ext uri="{FF2B5EF4-FFF2-40B4-BE49-F238E27FC236}">
                    <a16:creationId xmlns:a16="http://schemas.microsoft.com/office/drawing/2014/main" id="{72B2C600-2C5F-5449-91CE-8174DF07F88B}"/>
                  </a:ext>
                </a:extLst>
              </p:cNvPr>
              <p:cNvSpPr txBox="1"/>
              <p:nvPr/>
            </p:nvSpPr>
            <p:spPr>
              <a:xfrm>
                <a:off x="8753784" y="4345689"/>
                <a:ext cx="1219200" cy="2007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AI &amp; Data </a:t>
                </a:r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組</a:t>
                </a:r>
                <a:endParaRPr sz="14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971CE5E-4CE6-CD49-AB04-59C3F155E54C}"/>
                </a:ext>
              </a:extLst>
            </p:cNvPr>
            <p:cNvGrpSpPr/>
            <p:nvPr/>
          </p:nvGrpSpPr>
          <p:grpSpPr>
            <a:xfrm>
              <a:off x="7247835" y="3971848"/>
              <a:ext cx="1876735" cy="1050587"/>
              <a:chOff x="3891792" y="3940042"/>
              <a:chExt cx="1876735" cy="1050587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E674E817-7993-5249-A03B-5A0BAB24C7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alphaModFix amt="20000"/>
              </a:blip>
              <a:srcRect/>
              <a:stretch/>
            </p:blipFill>
            <p:spPr bwMode="auto">
              <a:xfrm>
                <a:off x="4489805" y="3940042"/>
                <a:ext cx="1050587" cy="1050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4" descr="Youtube logo | Logok">
                <a:extLst>
                  <a:ext uri="{FF2B5EF4-FFF2-40B4-BE49-F238E27FC236}">
                    <a16:creationId xmlns:a16="http://schemas.microsoft.com/office/drawing/2014/main" id="{6D00DE46-699C-104B-8CFF-3D0CF9020A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1792" y="4187926"/>
                <a:ext cx="739756" cy="554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Intelligent Information Retrieval Laboratory">
                <a:extLst>
                  <a:ext uri="{FF2B5EF4-FFF2-40B4-BE49-F238E27FC236}">
                    <a16:creationId xmlns:a16="http://schemas.microsoft.com/office/drawing/2014/main" id="{CDA6C81B-B453-8E47-B7AA-FC786475BCF4}"/>
                  </a:ext>
                </a:extLst>
              </p:cNvPr>
              <p:cNvSpPr txBox="1"/>
              <p:nvPr/>
            </p:nvSpPr>
            <p:spPr>
              <a:xfrm>
                <a:off x="4549327" y="4353909"/>
                <a:ext cx="1219200" cy="2383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6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10</a:t>
                </a:r>
                <a:r>
                  <a:rPr kumimoji="0" lang="zh-TW" altLang="en-US" sz="16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程式中</a:t>
                </a:r>
                <a:endParaRPr sz="18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1776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1EEFFC-411B-4041-8E9A-487A1DDBFE96}"/>
              </a:ext>
            </a:extLst>
          </p:cNvPr>
          <p:cNvSpPr txBox="1">
            <a:spLocks/>
          </p:cNvSpPr>
          <p:nvPr/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 kern="1200">
                <a:solidFill>
                  <a:schemeClr val="accent3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F2ECE1">
                    <a:lumMod val="2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Microsoft JhengHei"/>
              </a:rPr>
              <a:t>決策樹模型的優缺點</a:t>
            </a:r>
            <a:endParaRPr kumimoji="0" lang="en-TW" sz="3600" b="1" i="0" u="none" strike="noStrike" kern="1200" cap="none" spc="0" normalizeH="0" baseline="0" noProof="0" dirty="0">
              <a:ln>
                <a:noFill/>
              </a:ln>
              <a:solidFill>
                <a:srgbClr val="F2ECE1">
                  <a:lumMod val="2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F17ABA-03A7-F84A-8E73-3904BB3B3406}"/>
              </a:ext>
            </a:extLst>
          </p:cNvPr>
          <p:cNvSpPr/>
          <p:nvPr/>
        </p:nvSpPr>
        <p:spPr>
          <a:xfrm>
            <a:off x="684770" y="1938464"/>
            <a:ext cx="4852430" cy="2242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437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TW" sz="2400" kern="0" dirty="0">
                <a:solidFill>
                  <a:srgbClr val="595959"/>
                </a:solidFill>
                <a:latin typeface="Arial"/>
                <a:ea typeface="微软雅黑"/>
                <a:cs typeface="Arial"/>
              </a:rPr>
              <a:t>簡單且高度可解釋性 </a:t>
            </a:r>
          </a:p>
          <a:p>
            <a:pPr marL="285750" indent="-285750" defTabSz="91437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TW" sz="2400" kern="0" dirty="0">
                <a:solidFill>
                  <a:srgbClr val="595959"/>
                </a:solidFill>
                <a:latin typeface="Arial"/>
                <a:ea typeface="微软雅黑"/>
                <a:cs typeface="Arial"/>
              </a:rPr>
              <a:t>低計算時間複雜度 </a:t>
            </a:r>
          </a:p>
          <a:p>
            <a:pPr marL="285750" indent="-285750" defTabSz="91437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kern="0" dirty="0">
                <a:solidFill>
                  <a:srgbClr val="595959"/>
                </a:solidFill>
                <a:latin typeface="Arial"/>
                <a:ea typeface="微软雅黑"/>
                <a:cs typeface="Arial"/>
              </a:rPr>
              <a:t>每個決策階段都相當的明確清楚</a:t>
            </a:r>
            <a:endParaRPr lang="en-US" altLang="zh-TW" sz="2400" kern="0" dirty="0">
              <a:solidFill>
                <a:srgbClr val="595959"/>
              </a:solidFill>
              <a:latin typeface="Arial"/>
              <a:ea typeface="微软雅黑"/>
              <a:cs typeface="Arial"/>
            </a:endParaRPr>
          </a:p>
          <a:p>
            <a:pPr marL="285750" indent="-285750" defTabSz="91437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kern="0" dirty="0">
                <a:solidFill>
                  <a:srgbClr val="595959"/>
                </a:solidFill>
                <a:latin typeface="Arial"/>
                <a:ea typeface="微软雅黑"/>
                <a:cs typeface="Arial"/>
              </a:rPr>
              <a:t>幾乎沒有要調整的超參數</a:t>
            </a:r>
            <a:endParaRPr lang="en-US" altLang="zh-TW" sz="2400" kern="0" dirty="0">
              <a:solidFill>
                <a:srgbClr val="595959"/>
              </a:solidFill>
              <a:latin typeface="Arial"/>
              <a:ea typeface="微软雅黑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FA8DC8-7C8D-5B4D-B75C-B691FAF3BDC9}"/>
              </a:ext>
            </a:extLst>
          </p:cNvPr>
          <p:cNvSpPr/>
          <p:nvPr/>
        </p:nvSpPr>
        <p:spPr>
          <a:xfrm>
            <a:off x="6412470" y="1938463"/>
            <a:ext cx="4852430" cy="1134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437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TW" sz="2400" kern="0" dirty="0">
                <a:solidFill>
                  <a:srgbClr val="595959"/>
                </a:solidFill>
                <a:latin typeface="Arial"/>
                <a:ea typeface="微软雅黑"/>
                <a:cs typeface="Arial"/>
              </a:rPr>
              <a:t>模型容易過度擬合 </a:t>
            </a:r>
          </a:p>
          <a:p>
            <a:pPr marL="285750" indent="-285750" defTabSz="91437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TW" sz="2400" kern="0" dirty="0">
                <a:solidFill>
                  <a:srgbClr val="595959"/>
                </a:solidFill>
                <a:latin typeface="Arial"/>
                <a:ea typeface="微软雅黑"/>
                <a:cs typeface="Arial"/>
              </a:rPr>
              <a:t>當標籤類別種類多時樹會很複雜</a:t>
            </a:r>
            <a:endParaRPr lang="en-US" altLang="zh-TW" sz="2400" kern="0" dirty="0">
              <a:solidFill>
                <a:srgbClr val="595959"/>
              </a:solidFill>
              <a:latin typeface="Arial"/>
              <a:ea typeface="微软雅黑"/>
              <a:cs typeface="Arial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551CBB6-278F-D344-8A36-EFDE6DA81DDB}"/>
              </a:ext>
            </a:extLst>
          </p:cNvPr>
          <p:cNvSpPr/>
          <p:nvPr/>
        </p:nvSpPr>
        <p:spPr>
          <a:xfrm>
            <a:off x="2146300" y="1544763"/>
            <a:ext cx="964685" cy="393700"/>
          </a:xfrm>
          <a:prstGeom prst="roundRect">
            <a:avLst/>
          </a:prstGeom>
          <a:solidFill>
            <a:srgbClr val="D2A66C"/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優點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5ECC4DB-E805-7A43-993C-D7FC5C417EFF}"/>
              </a:ext>
            </a:extLst>
          </p:cNvPr>
          <p:cNvSpPr/>
          <p:nvPr/>
        </p:nvSpPr>
        <p:spPr>
          <a:xfrm>
            <a:off x="7874000" y="1552826"/>
            <a:ext cx="964685" cy="393700"/>
          </a:xfrm>
          <a:prstGeom prst="roundRect">
            <a:avLst/>
          </a:prstGeom>
          <a:solidFill>
            <a:srgbClr val="D2A66C"/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TW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缺點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B752EF2-E566-0745-9175-95983A7C36F7}"/>
              </a:ext>
            </a:extLst>
          </p:cNvPr>
          <p:cNvGrpSpPr>
            <a:grpSpLocks noChangeAspect="1"/>
          </p:cNvGrpSpPr>
          <p:nvPr/>
        </p:nvGrpSpPr>
        <p:grpSpPr>
          <a:xfrm>
            <a:off x="1373433" y="3698957"/>
            <a:ext cx="9445134" cy="1721404"/>
            <a:chOff x="3360126" y="3971848"/>
            <a:chExt cx="5764444" cy="105058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F9325C7-CF7B-6A44-852C-757C8C8CFA01}"/>
                </a:ext>
              </a:extLst>
            </p:cNvPr>
            <p:cNvGrpSpPr/>
            <p:nvPr/>
          </p:nvGrpSpPr>
          <p:grpSpPr>
            <a:xfrm>
              <a:off x="3360126" y="4370288"/>
              <a:ext cx="2735874" cy="238320"/>
              <a:chOff x="7237110" y="4319211"/>
              <a:chExt cx="2735874" cy="238320"/>
            </a:xfrm>
          </p:grpSpPr>
          <p:sp>
            <p:nvSpPr>
              <p:cNvPr id="13" name="Intelligent Information Retrieval Laboratory">
                <a:extLst>
                  <a:ext uri="{FF2B5EF4-FFF2-40B4-BE49-F238E27FC236}">
                    <a16:creationId xmlns:a16="http://schemas.microsoft.com/office/drawing/2014/main" id="{7D1C819E-C3BE-FC49-8B3A-C9CBF14495EF}"/>
                  </a:ext>
                </a:extLst>
              </p:cNvPr>
              <p:cNvSpPr txBox="1"/>
              <p:nvPr/>
            </p:nvSpPr>
            <p:spPr>
              <a:xfrm>
                <a:off x="7237110" y="4319211"/>
                <a:ext cx="2590800" cy="2383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第</a:t>
                </a:r>
                <a:r>
                  <a:rPr kumimoji="0" lang="en-US" altLang="zh-TW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13</a:t>
                </a:r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屆 </a:t>
                </a: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iT</a:t>
                </a:r>
                <a:r>
                  <a:rPr kumimoji="0" lang="zh-TW" altLang="en-US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邦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幫忙</a:t>
                </a:r>
                <a:r>
                  <a:rPr kumimoji="0" lang="zh-TW" altLang="en-US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 鐵人賽</a:t>
                </a:r>
                <a:endParaRPr sz="14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  <p:sp>
            <p:nvSpPr>
              <p:cNvPr id="14" name="Intelligent Information Retrieval Laboratory">
                <a:extLst>
                  <a:ext uri="{FF2B5EF4-FFF2-40B4-BE49-F238E27FC236}">
                    <a16:creationId xmlns:a16="http://schemas.microsoft.com/office/drawing/2014/main" id="{95ED8139-E16D-6E4E-A3AA-9397F86DEF66}"/>
                  </a:ext>
                </a:extLst>
              </p:cNvPr>
              <p:cNvSpPr txBox="1"/>
              <p:nvPr/>
            </p:nvSpPr>
            <p:spPr>
              <a:xfrm>
                <a:off x="8753784" y="4345689"/>
                <a:ext cx="1219200" cy="2007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AI &amp; Data </a:t>
                </a:r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組</a:t>
                </a:r>
                <a:endParaRPr sz="14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0148BCA-609C-F64C-807D-1C3D8BE73711}"/>
                </a:ext>
              </a:extLst>
            </p:cNvPr>
            <p:cNvGrpSpPr/>
            <p:nvPr/>
          </p:nvGrpSpPr>
          <p:grpSpPr>
            <a:xfrm>
              <a:off x="7247835" y="3971848"/>
              <a:ext cx="1876735" cy="1050587"/>
              <a:chOff x="3891792" y="3940042"/>
              <a:chExt cx="1876735" cy="105058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214ED1B-6C78-554B-80B3-FA60D81B7D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alphaModFix amt="20000"/>
              </a:blip>
              <a:srcRect/>
              <a:stretch/>
            </p:blipFill>
            <p:spPr bwMode="auto">
              <a:xfrm>
                <a:off x="4489805" y="3940042"/>
                <a:ext cx="1050587" cy="1050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Youtube logo | Logok">
                <a:extLst>
                  <a:ext uri="{FF2B5EF4-FFF2-40B4-BE49-F238E27FC236}">
                    <a16:creationId xmlns:a16="http://schemas.microsoft.com/office/drawing/2014/main" id="{D505EA20-E3A9-B341-A6AB-0996E7CAFC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1792" y="4187926"/>
                <a:ext cx="739756" cy="554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Intelligent Information Retrieval Laboratory">
                <a:extLst>
                  <a:ext uri="{FF2B5EF4-FFF2-40B4-BE49-F238E27FC236}">
                    <a16:creationId xmlns:a16="http://schemas.microsoft.com/office/drawing/2014/main" id="{00454919-3DE2-7C49-AC38-A742B54F8CE9}"/>
                  </a:ext>
                </a:extLst>
              </p:cNvPr>
              <p:cNvSpPr txBox="1"/>
              <p:nvPr/>
            </p:nvSpPr>
            <p:spPr>
              <a:xfrm>
                <a:off x="4549327" y="4353909"/>
                <a:ext cx="1219200" cy="2383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6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10</a:t>
                </a:r>
                <a:r>
                  <a:rPr kumimoji="0" lang="zh-TW" altLang="en-US" sz="16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程式中</a:t>
                </a:r>
                <a:endParaRPr sz="18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873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3E93B5-CB33-B349-BAEE-3597F65A90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56751" y="3091620"/>
            <a:ext cx="5193153" cy="3027326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F9F20BD-B980-2949-89A6-9CBEAE297466}"/>
              </a:ext>
            </a:extLst>
          </p:cNvPr>
          <p:cNvCxnSpPr>
            <a:cxnSpLocks/>
          </p:cNvCxnSpPr>
          <p:nvPr/>
        </p:nvCxnSpPr>
        <p:spPr>
          <a:xfrm flipV="1">
            <a:off x="7564859" y="3508720"/>
            <a:ext cx="0" cy="2178122"/>
          </a:xfrm>
          <a:prstGeom prst="straightConnector1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636C53F-2394-A240-BCC9-2F01DD32A3CA}"/>
              </a:ext>
            </a:extLst>
          </p:cNvPr>
          <p:cNvCxnSpPr>
            <a:cxnSpLocks/>
          </p:cNvCxnSpPr>
          <p:nvPr/>
        </p:nvCxnSpPr>
        <p:spPr>
          <a:xfrm>
            <a:off x="7554585" y="5685130"/>
            <a:ext cx="3348350" cy="0"/>
          </a:xfrm>
          <a:prstGeom prst="straightConnector1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BAE3C4-F0BB-944A-B4AD-6F646549B109}"/>
              </a:ext>
            </a:extLst>
          </p:cNvPr>
          <p:cNvSpPr/>
          <p:nvPr/>
        </p:nvSpPr>
        <p:spPr>
          <a:xfrm>
            <a:off x="11037241" y="5500464"/>
            <a:ext cx="3048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914377"/>
            <a:r>
              <a:rPr lang="en-US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ea typeface="微软雅黑"/>
              </a:rPr>
              <a:t>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8341E8-4D98-5642-A057-80D67A2E8715}"/>
              </a:ext>
            </a:extLst>
          </p:cNvPr>
          <p:cNvSpPr/>
          <p:nvPr/>
        </p:nvSpPr>
        <p:spPr>
          <a:xfrm>
            <a:off x="7410154" y="3009693"/>
            <a:ext cx="2888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914377"/>
            <a:r>
              <a:rPr lang="en-US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ea typeface="微软雅黑"/>
              </a:rPr>
              <a:t>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23E6CFA-C695-814E-9305-2C5132B01085}"/>
              </a:ext>
            </a:extLst>
          </p:cNvPr>
          <p:cNvSpPr/>
          <p:nvPr/>
        </p:nvSpPr>
        <p:spPr>
          <a:xfrm>
            <a:off x="9553714" y="4342093"/>
            <a:ext cx="90000" cy="900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rgbClr val="D2A66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08ABC95-E0D7-B34C-AE7E-FFAE2A97F8D1}"/>
              </a:ext>
            </a:extLst>
          </p:cNvPr>
          <p:cNvSpPr/>
          <p:nvPr/>
        </p:nvSpPr>
        <p:spPr>
          <a:xfrm>
            <a:off x="9346495" y="4488275"/>
            <a:ext cx="90000" cy="900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rgbClr val="D2A66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58A106F-F2B5-374E-86F0-FB70A6A8694C}"/>
              </a:ext>
            </a:extLst>
          </p:cNvPr>
          <p:cNvSpPr/>
          <p:nvPr/>
        </p:nvSpPr>
        <p:spPr>
          <a:xfrm>
            <a:off x="9766872" y="4020743"/>
            <a:ext cx="90000" cy="900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rgbClr val="D2A66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AF581F4-AA46-D642-AC87-8E1A9A35854E}"/>
              </a:ext>
            </a:extLst>
          </p:cNvPr>
          <p:cNvSpPr/>
          <p:nvPr/>
        </p:nvSpPr>
        <p:spPr>
          <a:xfrm>
            <a:off x="9210129" y="4308844"/>
            <a:ext cx="90000" cy="900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rgbClr val="D2A66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4F49E2-2F0E-0748-8486-0F7923ABE155}"/>
              </a:ext>
            </a:extLst>
          </p:cNvPr>
          <p:cNvSpPr/>
          <p:nvPr/>
        </p:nvSpPr>
        <p:spPr>
          <a:xfrm>
            <a:off x="10062527" y="3704020"/>
            <a:ext cx="90000" cy="900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rgbClr val="D2A66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E2525F1-37F1-D741-A3F4-D9E59BCB2575}"/>
              </a:ext>
            </a:extLst>
          </p:cNvPr>
          <p:cNvSpPr/>
          <p:nvPr/>
        </p:nvSpPr>
        <p:spPr>
          <a:xfrm>
            <a:off x="10241699" y="4005630"/>
            <a:ext cx="90000" cy="900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rgbClr val="D2A66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8823488-CE2D-D940-815B-E7DF754BA874}"/>
              </a:ext>
            </a:extLst>
          </p:cNvPr>
          <p:cNvSpPr/>
          <p:nvPr/>
        </p:nvSpPr>
        <p:spPr>
          <a:xfrm>
            <a:off x="9954527" y="4059630"/>
            <a:ext cx="90000" cy="900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rgbClr val="D2A66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A5654B6-64F7-604A-A021-82BB5D4000EC}"/>
              </a:ext>
            </a:extLst>
          </p:cNvPr>
          <p:cNvSpPr/>
          <p:nvPr/>
        </p:nvSpPr>
        <p:spPr>
          <a:xfrm>
            <a:off x="9601869" y="4614704"/>
            <a:ext cx="90000" cy="900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rgbClr val="D2A66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9EF874-EAB8-A749-8708-C8E231009097}"/>
              </a:ext>
            </a:extLst>
          </p:cNvPr>
          <p:cNvSpPr/>
          <p:nvPr/>
        </p:nvSpPr>
        <p:spPr>
          <a:xfrm>
            <a:off x="8119248" y="5056285"/>
            <a:ext cx="90000" cy="900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rgbClr val="D2A66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73A1C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C408DDA-3862-4E48-B5D0-944AC472B5F2}"/>
              </a:ext>
            </a:extLst>
          </p:cNvPr>
          <p:cNvSpPr/>
          <p:nvPr/>
        </p:nvSpPr>
        <p:spPr>
          <a:xfrm>
            <a:off x="8336931" y="4918632"/>
            <a:ext cx="90000" cy="900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rgbClr val="D2A66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73A1C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4666FB2-B6BF-7349-A477-FA121E8245F9}"/>
              </a:ext>
            </a:extLst>
          </p:cNvPr>
          <p:cNvSpPr/>
          <p:nvPr/>
        </p:nvSpPr>
        <p:spPr>
          <a:xfrm>
            <a:off x="8173248" y="5302956"/>
            <a:ext cx="90000" cy="900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rgbClr val="D2A66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73A1C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3D1F8C-2CC1-4A4C-81A3-00B46CD82027}"/>
              </a:ext>
            </a:extLst>
          </p:cNvPr>
          <p:cNvSpPr/>
          <p:nvPr/>
        </p:nvSpPr>
        <p:spPr>
          <a:xfrm>
            <a:off x="8883051" y="4807403"/>
            <a:ext cx="90000" cy="900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rgbClr val="D2A66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73A1C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36BF45A-B40F-EE41-AD39-ADECCF7CA9DE}"/>
              </a:ext>
            </a:extLst>
          </p:cNvPr>
          <p:cNvSpPr/>
          <p:nvPr/>
        </p:nvSpPr>
        <p:spPr>
          <a:xfrm>
            <a:off x="9116252" y="4866107"/>
            <a:ext cx="90000" cy="900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rgbClr val="D2A66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73A1C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1EB08BE-6636-2849-98A4-E67043689741}"/>
              </a:ext>
            </a:extLst>
          </p:cNvPr>
          <p:cNvSpPr/>
          <p:nvPr/>
        </p:nvSpPr>
        <p:spPr>
          <a:xfrm>
            <a:off x="8697619" y="4675950"/>
            <a:ext cx="90000" cy="900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rgbClr val="D2A66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73A1C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31452A0-6EEE-BF48-BF5B-3390E1B1E4F0}"/>
              </a:ext>
            </a:extLst>
          </p:cNvPr>
          <p:cNvSpPr/>
          <p:nvPr/>
        </p:nvSpPr>
        <p:spPr>
          <a:xfrm>
            <a:off x="8627507" y="5056285"/>
            <a:ext cx="90000" cy="900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rgbClr val="D2A66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73A1C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F4EB2F3-451D-C74C-88DF-00A641430991}"/>
              </a:ext>
            </a:extLst>
          </p:cNvPr>
          <p:cNvSpPr/>
          <p:nvPr/>
        </p:nvSpPr>
        <p:spPr>
          <a:xfrm>
            <a:off x="8394307" y="5117363"/>
            <a:ext cx="90000" cy="900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rgbClr val="D2A66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73A1C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45133D9-D91F-C146-A55A-5CF5CBEB06DA}"/>
              </a:ext>
            </a:extLst>
          </p:cNvPr>
          <p:cNvSpPr/>
          <p:nvPr/>
        </p:nvSpPr>
        <p:spPr>
          <a:xfrm>
            <a:off x="8983240" y="4633744"/>
            <a:ext cx="90000" cy="90000"/>
          </a:xfrm>
          <a:prstGeom prst="ellipse">
            <a:avLst/>
          </a:prstGeom>
          <a:solidFill>
            <a:srgbClr val="0070C0"/>
          </a:solidFill>
          <a:ln w="12700" cap="flat" cmpd="sng" algn="ctr">
            <a:solidFill>
              <a:srgbClr val="D2A66C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73A1C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6C3E403-47EC-3943-92B1-01FFA5BAD067}"/>
              </a:ext>
            </a:extLst>
          </p:cNvPr>
          <p:cNvCxnSpPr>
            <a:cxnSpLocks/>
          </p:cNvCxnSpPr>
          <p:nvPr/>
        </p:nvCxnSpPr>
        <p:spPr>
          <a:xfrm>
            <a:off x="8570025" y="4488275"/>
            <a:ext cx="0" cy="1102497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lgDash"/>
            <a:miter lim="800000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BCF14D-9D19-6A47-8612-019D582CEB52}"/>
              </a:ext>
            </a:extLst>
          </p:cNvPr>
          <p:cNvCxnSpPr>
            <a:cxnSpLocks/>
          </p:cNvCxnSpPr>
          <p:nvPr/>
        </p:nvCxnSpPr>
        <p:spPr>
          <a:xfrm>
            <a:off x="9206252" y="4213737"/>
            <a:ext cx="0" cy="1102497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lgDash"/>
            <a:miter lim="800000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6FEE1D-7952-C247-AD11-86226E0B69A1}"/>
              </a:ext>
            </a:extLst>
          </p:cNvPr>
          <p:cNvCxnSpPr>
            <a:cxnSpLocks/>
          </p:cNvCxnSpPr>
          <p:nvPr/>
        </p:nvCxnSpPr>
        <p:spPr>
          <a:xfrm>
            <a:off x="9766872" y="3831435"/>
            <a:ext cx="0" cy="1102497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lgDash"/>
            <a:miter lim="800000"/>
          </a:ln>
          <a:effectLst/>
        </p:spPr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4FEF6B5-458E-1944-A066-9A6AE8E7206C}"/>
              </a:ext>
            </a:extLst>
          </p:cNvPr>
          <p:cNvSpPr/>
          <p:nvPr/>
        </p:nvSpPr>
        <p:spPr>
          <a:xfrm>
            <a:off x="558598" y="3402277"/>
            <a:ext cx="1289135" cy="308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>
              <a:lnSpc>
                <a:spcPct val="130000"/>
              </a:lnSpc>
            </a:pPr>
            <a:r>
              <a:rPr 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max_depth = 2</a:t>
            </a:r>
            <a:endParaRPr lang="en-TW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3B3F4F-2B33-1D4C-947A-5ABE0537F049}"/>
              </a:ext>
            </a:extLst>
          </p:cNvPr>
          <p:cNvCxnSpPr>
            <a:cxnSpLocks/>
          </p:cNvCxnSpPr>
          <p:nvPr/>
        </p:nvCxnSpPr>
        <p:spPr>
          <a:xfrm>
            <a:off x="1815582" y="3589373"/>
            <a:ext cx="771467" cy="90000"/>
          </a:xfrm>
          <a:prstGeom prst="straightConnector1">
            <a:avLst/>
          </a:prstGeom>
          <a:noFill/>
          <a:ln w="12700" cap="flat" cmpd="sng" algn="ctr">
            <a:solidFill>
              <a:srgbClr val="000000"/>
            </a:solidFill>
            <a:prstDash val="sysDash"/>
            <a:miter lim="800000"/>
            <a:tailEnd type="triangle"/>
          </a:ln>
          <a:effectLst/>
        </p:spPr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4045592-172E-1A44-999E-30A25587AC04}"/>
              </a:ext>
            </a:extLst>
          </p:cNvPr>
          <p:cNvSpPr/>
          <p:nvPr/>
        </p:nvSpPr>
        <p:spPr>
          <a:xfrm>
            <a:off x="8972519" y="5713404"/>
            <a:ext cx="481222" cy="254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>
              <a:lnSpc>
                <a:spcPct val="130000"/>
              </a:lnSpc>
            </a:pPr>
            <a:r>
              <a:rPr lang="en-US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0.496</a:t>
            </a:r>
            <a:endParaRPr lang="en-TW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FFBDFDE-C39E-0D42-AED5-66014402340C}"/>
              </a:ext>
            </a:extLst>
          </p:cNvPr>
          <p:cNvSpPr/>
          <p:nvPr/>
        </p:nvSpPr>
        <p:spPr>
          <a:xfrm>
            <a:off x="8335590" y="5718580"/>
            <a:ext cx="481222" cy="254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>
              <a:lnSpc>
                <a:spcPct val="130000"/>
              </a:lnSpc>
            </a:pPr>
            <a:r>
              <a:rPr lang="en-US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0.193</a:t>
            </a:r>
            <a:endParaRPr lang="en-TW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AB6491F-1C54-CE46-B039-599424A4D5A2}"/>
              </a:ext>
            </a:extLst>
          </p:cNvPr>
          <p:cNvSpPr/>
          <p:nvPr/>
        </p:nvSpPr>
        <p:spPr>
          <a:xfrm>
            <a:off x="9515628" y="5719904"/>
            <a:ext cx="481222" cy="254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>
              <a:lnSpc>
                <a:spcPct val="130000"/>
              </a:lnSpc>
            </a:pPr>
            <a:r>
              <a:rPr lang="en-US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0.718</a:t>
            </a:r>
            <a:endParaRPr lang="en-TW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C2C57AB-76E7-8B4E-BD5A-21BB073EA15C}"/>
              </a:ext>
            </a:extLst>
          </p:cNvPr>
          <p:cNvCxnSpPr/>
          <p:nvPr/>
        </p:nvCxnSpPr>
        <p:spPr>
          <a:xfrm>
            <a:off x="9770796" y="3958399"/>
            <a:ext cx="547461" cy="0"/>
          </a:xfrm>
          <a:prstGeom prst="line">
            <a:avLst/>
          </a:prstGeom>
          <a:noFill/>
          <a:ln w="31750" cap="flat" cmpd="sng" algn="ctr">
            <a:solidFill>
              <a:srgbClr val="E73A1C"/>
            </a:solidFill>
            <a:prstDash val="sysDash"/>
            <a:miter lim="800000"/>
          </a:ln>
          <a:effectLst/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514F122-C827-8A41-986D-6546248DEB59}"/>
              </a:ext>
            </a:extLst>
          </p:cNvPr>
          <p:cNvCxnSpPr/>
          <p:nvPr/>
        </p:nvCxnSpPr>
        <p:spPr>
          <a:xfrm>
            <a:off x="7997454" y="5162363"/>
            <a:ext cx="547461" cy="0"/>
          </a:xfrm>
          <a:prstGeom prst="line">
            <a:avLst/>
          </a:prstGeom>
          <a:noFill/>
          <a:ln w="31750" cap="flat" cmpd="sng" algn="ctr">
            <a:solidFill>
              <a:srgbClr val="E73A1C"/>
            </a:solidFill>
            <a:prstDash val="sysDash"/>
            <a:miter lim="800000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62132ED-F2DC-C242-98D3-559AE296F512}"/>
              </a:ext>
            </a:extLst>
          </p:cNvPr>
          <p:cNvCxnSpPr>
            <a:cxnSpLocks/>
            <a:endCxn id="19" idx="7"/>
          </p:cNvCxnSpPr>
          <p:nvPr/>
        </p:nvCxnSpPr>
        <p:spPr>
          <a:xfrm flipV="1">
            <a:off x="8570025" y="4879287"/>
            <a:ext cx="623047" cy="18116"/>
          </a:xfrm>
          <a:prstGeom prst="line">
            <a:avLst/>
          </a:prstGeom>
          <a:noFill/>
          <a:ln w="31750" cap="flat" cmpd="sng" algn="ctr">
            <a:solidFill>
              <a:srgbClr val="E73A1C"/>
            </a:solidFill>
            <a:prstDash val="sysDash"/>
            <a:miter lim="800000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46EF2B7-478D-7243-8150-6E42BA6E2011}"/>
              </a:ext>
            </a:extLst>
          </p:cNvPr>
          <p:cNvCxnSpPr>
            <a:cxnSpLocks/>
          </p:cNvCxnSpPr>
          <p:nvPr/>
        </p:nvCxnSpPr>
        <p:spPr>
          <a:xfrm>
            <a:off x="9213130" y="4512454"/>
            <a:ext cx="547461" cy="0"/>
          </a:xfrm>
          <a:prstGeom prst="line">
            <a:avLst/>
          </a:prstGeom>
          <a:noFill/>
          <a:ln w="31750" cap="flat" cmpd="sng" algn="ctr">
            <a:solidFill>
              <a:srgbClr val="E73A1C"/>
            </a:solidFill>
            <a:prstDash val="sysDash"/>
            <a:miter lim="800000"/>
          </a:ln>
          <a:effectLst/>
        </p:spPr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FF8E50E-40F7-A044-BF91-2A99078F41A7}"/>
              </a:ext>
            </a:extLst>
          </p:cNvPr>
          <p:cNvGrpSpPr>
            <a:grpSpLocks noChangeAspect="1"/>
          </p:cNvGrpSpPr>
          <p:nvPr/>
        </p:nvGrpSpPr>
        <p:grpSpPr>
          <a:xfrm>
            <a:off x="1456751" y="5445340"/>
            <a:ext cx="9445134" cy="1721404"/>
            <a:chOff x="3360126" y="3971848"/>
            <a:chExt cx="5764444" cy="1050587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A8DCC78-3F72-4E44-97CC-07F08F4F07CE}"/>
                </a:ext>
              </a:extLst>
            </p:cNvPr>
            <p:cNvGrpSpPr/>
            <p:nvPr/>
          </p:nvGrpSpPr>
          <p:grpSpPr>
            <a:xfrm>
              <a:off x="3360126" y="4370288"/>
              <a:ext cx="2735874" cy="238320"/>
              <a:chOff x="7237110" y="4319211"/>
              <a:chExt cx="2735874" cy="238320"/>
            </a:xfrm>
          </p:grpSpPr>
          <p:sp>
            <p:nvSpPr>
              <p:cNvPr id="42" name="Intelligent Information Retrieval Laboratory">
                <a:extLst>
                  <a:ext uri="{FF2B5EF4-FFF2-40B4-BE49-F238E27FC236}">
                    <a16:creationId xmlns:a16="http://schemas.microsoft.com/office/drawing/2014/main" id="{DA1EAECB-4AEF-8345-8792-B79D9E6575BE}"/>
                  </a:ext>
                </a:extLst>
              </p:cNvPr>
              <p:cNvSpPr txBox="1"/>
              <p:nvPr/>
            </p:nvSpPr>
            <p:spPr>
              <a:xfrm>
                <a:off x="7237110" y="4319211"/>
                <a:ext cx="2590800" cy="2383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第</a:t>
                </a:r>
                <a:r>
                  <a:rPr kumimoji="0" lang="en-US" altLang="zh-TW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13</a:t>
                </a:r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屆 </a:t>
                </a: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iT</a:t>
                </a:r>
                <a:r>
                  <a:rPr kumimoji="0" lang="zh-TW" altLang="en-US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邦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幫忙</a:t>
                </a:r>
                <a:r>
                  <a:rPr kumimoji="0" lang="zh-TW" altLang="en-US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 鐵人賽</a:t>
                </a:r>
                <a:endParaRPr sz="14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  <p:sp>
            <p:nvSpPr>
              <p:cNvPr id="43" name="Intelligent Information Retrieval Laboratory">
                <a:extLst>
                  <a:ext uri="{FF2B5EF4-FFF2-40B4-BE49-F238E27FC236}">
                    <a16:creationId xmlns:a16="http://schemas.microsoft.com/office/drawing/2014/main" id="{02A8CE69-DE9D-734D-80F5-8CB8E1FEE8BD}"/>
                  </a:ext>
                </a:extLst>
              </p:cNvPr>
              <p:cNvSpPr txBox="1"/>
              <p:nvPr/>
            </p:nvSpPr>
            <p:spPr>
              <a:xfrm>
                <a:off x="8753784" y="4345689"/>
                <a:ext cx="1219200" cy="2007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AI &amp; Data </a:t>
                </a:r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組</a:t>
                </a:r>
                <a:endParaRPr sz="14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1DA23DC-B5B6-B94A-9740-7D46B82DF923}"/>
                </a:ext>
              </a:extLst>
            </p:cNvPr>
            <p:cNvGrpSpPr/>
            <p:nvPr/>
          </p:nvGrpSpPr>
          <p:grpSpPr>
            <a:xfrm>
              <a:off x="7247835" y="3971848"/>
              <a:ext cx="1876735" cy="1050587"/>
              <a:chOff x="3891792" y="3940042"/>
              <a:chExt cx="1876735" cy="1050587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78F3008E-C425-ED4E-8C07-1F56528229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alphaModFix amt="20000"/>
              </a:blip>
              <a:srcRect/>
              <a:stretch/>
            </p:blipFill>
            <p:spPr bwMode="auto">
              <a:xfrm>
                <a:off x="4489805" y="3940042"/>
                <a:ext cx="1050587" cy="1050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4" descr="Youtube logo | Logok">
                <a:extLst>
                  <a:ext uri="{FF2B5EF4-FFF2-40B4-BE49-F238E27FC236}">
                    <a16:creationId xmlns:a16="http://schemas.microsoft.com/office/drawing/2014/main" id="{59B04BD7-B0AE-6F43-8915-DB22CA92E2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1792" y="4187926"/>
                <a:ext cx="739756" cy="554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" name="Intelligent Information Retrieval Laboratory">
                <a:extLst>
                  <a:ext uri="{FF2B5EF4-FFF2-40B4-BE49-F238E27FC236}">
                    <a16:creationId xmlns:a16="http://schemas.microsoft.com/office/drawing/2014/main" id="{8A9A988E-7FB2-F24C-85B5-9648924B08AE}"/>
                  </a:ext>
                </a:extLst>
              </p:cNvPr>
              <p:cNvSpPr txBox="1"/>
              <p:nvPr/>
            </p:nvSpPr>
            <p:spPr>
              <a:xfrm>
                <a:off x="4549327" y="4353909"/>
                <a:ext cx="1219200" cy="2383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6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10</a:t>
                </a:r>
                <a:r>
                  <a:rPr kumimoji="0" lang="zh-TW" altLang="en-US" sz="16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程式中</a:t>
                </a:r>
                <a:endParaRPr sz="18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6653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0" grpId="0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440AEF-62E2-9B4A-8399-F2A44AD9A7DB}"/>
              </a:ext>
            </a:extLst>
          </p:cNvPr>
          <p:cNvSpPr txBox="1">
            <a:spLocks/>
          </p:cNvSpPr>
          <p:nvPr/>
        </p:nvSpPr>
        <p:spPr>
          <a:xfrm>
            <a:off x="780903" y="1195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 kern="1200">
                <a:solidFill>
                  <a:schemeClr val="accent3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TW" sz="3600" b="1" i="0" u="none" strike="noStrike" kern="1200" cap="none" spc="0" normalizeH="0" baseline="0" noProof="0" dirty="0">
                <a:ln>
                  <a:noFill/>
                </a:ln>
                <a:solidFill>
                  <a:srgbClr val="F2ECE1">
                    <a:lumMod val="2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樹越深模型越複雜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16E0F7-F9D6-D646-AD17-223DB044B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937" y="632743"/>
            <a:ext cx="4000685" cy="26333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AB37CC-DBD8-E048-9755-B208110C7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92126"/>
            <a:ext cx="4000685" cy="26739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6C0314-C5D2-4C4F-AD8D-4D8F14BFC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937" y="3266105"/>
            <a:ext cx="3939915" cy="27260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1EE255-5A44-C54A-8405-DFE7179A7C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1" y="3275661"/>
            <a:ext cx="4000684" cy="26773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FA4E4BA-1E89-2048-8737-525C2806483C}"/>
              </a:ext>
            </a:extLst>
          </p:cNvPr>
          <p:cNvSpPr/>
          <p:nvPr/>
        </p:nvSpPr>
        <p:spPr>
          <a:xfrm>
            <a:off x="1621711" y="1024524"/>
            <a:ext cx="1107996" cy="272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>
              <a:lnSpc>
                <a:spcPct val="130000"/>
              </a:lnSpc>
            </a:pPr>
            <a:r>
              <a:rPr lang="en-US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max_depth</a:t>
            </a:r>
            <a:r>
              <a:rPr 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1</a:t>
            </a:r>
            <a:endParaRPr lang="en-TW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89A88D-7A4D-B74F-A1E2-0EE59E1BC695}"/>
              </a:ext>
            </a:extLst>
          </p:cNvPr>
          <p:cNvSpPr/>
          <p:nvPr/>
        </p:nvSpPr>
        <p:spPr>
          <a:xfrm>
            <a:off x="6591438" y="1034009"/>
            <a:ext cx="1107996" cy="272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>
              <a:lnSpc>
                <a:spcPct val="130000"/>
              </a:lnSpc>
            </a:pPr>
            <a:r>
              <a:rPr lang="en-US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max_depth</a:t>
            </a:r>
            <a:r>
              <a:rPr 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2</a:t>
            </a:r>
            <a:endParaRPr lang="en-TW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DAF12E-4711-BD44-867F-86F4C3A04506}"/>
              </a:ext>
            </a:extLst>
          </p:cNvPr>
          <p:cNvSpPr/>
          <p:nvPr/>
        </p:nvSpPr>
        <p:spPr>
          <a:xfrm>
            <a:off x="1621711" y="3701999"/>
            <a:ext cx="1107996" cy="272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>
              <a:lnSpc>
                <a:spcPct val="130000"/>
              </a:lnSpc>
            </a:pPr>
            <a:r>
              <a:rPr lang="en-US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max_depth</a:t>
            </a:r>
            <a:r>
              <a:rPr 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4</a:t>
            </a:r>
            <a:endParaRPr lang="en-TW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8DC1D9-DB02-A148-B579-AB79ADE04168}"/>
              </a:ext>
            </a:extLst>
          </p:cNvPr>
          <p:cNvSpPr/>
          <p:nvPr/>
        </p:nvSpPr>
        <p:spPr>
          <a:xfrm>
            <a:off x="6569136" y="3697257"/>
            <a:ext cx="1107996" cy="272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>
              <a:lnSpc>
                <a:spcPct val="130000"/>
              </a:lnSpc>
            </a:pPr>
            <a:r>
              <a:rPr lang="en-US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max_depth</a:t>
            </a:r>
            <a:r>
              <a:rPr 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6</a:t>
            </a:r>
            <a:endParaRPr lang="en-TW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0FB7EE-2FD5-2644-8A7A-3D340E4BE56D}"/>
              </a:ext>
            </a:extLst>
          </p:cNvPr>
          <p:cNvSpPr/>
          <p:nvPr/>
        </p:nvSpPr>
        <p:spPr>
          <a:xfrm>
            <a:off x="4823505" y="5837432"/>
            <a:ext cx="2042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en-US" altLang="zh-TW" i="1" dirty="0">
                <a:solidFill>
                  <a:srgbClr val="000000"/>
                </a:solidFill>
                <a:latin typeface="Arial"/>
                <a:ea typeface="微软雅黑"/>
              </a:rPr>
              <a:t>f</a:t>
            </a:r>
            <a:r>
              <a:rPr lang="en-US" altLang="zh-TW" dirty="0">
                <a:solidFill>
                  <a:srgbClr val="000000"/>
                </a:solidFill>
                <a:latin typeface="Arial"/>
                <a:ea typeface="微软雅黑"/>
              </a:rPr>
              <a:t>(</a:t>
            </a:r>
            <a:r>
              <a:rPr lang="en-US" altLang="zh-TW" i="1" dirty="0">
                <a:solidFill>
                  <a:srgbClr val="000000"/>
                </a:solidFill>
                <a:latin typeface="Arial"/>
                <a:ea typeface="微软雅黑"/>
              </a:rPr>
              <a:t>x</a:t>
            </a:r>
            <a:r>
              <a:rPr lang="en-US" altLang="zh-TW" dirty="0">
                <a:solidFill>
                  <a:srgbClr val="000000"/>
                </a:solidFill>
                <a:latin typeface="Arial"/>
                <a:ea typeface="微软雅黑"/>
              </a:rPr>
              <a:t>)= 3</a:t>
            </a:r>
            <a:r>
              <a:rPr lang="en-US" altLang="zh-TW" i="1" dirty="0">
                <a:solidFill>
                  <a:srgbClr val="000000"/>
                </a:solidFill>
                <a:latin typeface="Arial"/>
                <a:ea typeface="微软雅黑"/>
              </a:rPr>
              <a:t>x</a:t>
            </a:r>
            <a:r>
              <a:rPr lang="en-US" altLang="zh-TW" dirty="0">
                <a:solidFill>
                  <a:srgbClr val="000000"/>
                </a:solidFill>
                <a:latin typeface="Arial"/>
                <a:ea typeface="微软雅黑"/>
              </a:rPr>
              <a:t>+15 + </a:t>
            </a:r>
            <a:r>
              <a:rPr lang="en-US" altLang="zh-TW" sz="1400" dirty="0">
                <a:solidFill>
                  <a:srgbClr val="000000"/>
                </a:solidFill>
                <a:latin typeface="Arial"/>
                <a:ea typeface="微软雅黑"/>
              </a:rPr>
              <a:t>noise</a:t>
            </a:r>
            <a:endParaRPr lang="en-TW" dirty="0">
              <a:solidFill>
                <a:srgbClr val="000000"/>
              </a:solidFill>
              <a:latin typeface="Arial"/>
              <a:ea typeface="微软雅黑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D117134-71F0-0A49-841C-93A73F50DDFD}"/>
              </a:ext>
            </a:extLst>
          </p:cNvPr>
          <p:cNvGrpSpPr>
            <a:grpSpLocks noChangeAspect="1"/>
          </p:cNvGrpSpPr>
          <p:nvPr/>
        </p:nvGrpSpPr>
        <p:grpSpPr>
          <a:xfrm>
            <a:off x="1151937" y="5474764"/>
            <a:ext cx="9445134" cy="1721404"/>
            <a:chOff x="3360126" y="3971848"/>
            <a:chExt cx="5764444" cy="105058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4E44B6-C4CA-D047-B4C9-54505453435F}"/>
                </a:ext>
              </a:extLst>
            </p:cNvPr>
            <p:cNvGrpSpPr/>
            <p:nvPr/>
          </p:nvGrpSpPr>
          <p:grpSpPr>
            <a:xfrm>
              <a:off x="3360126" y="4370288"/>
              <a:ext cx="2735874" cy="238320"/>
              <a:chOff x="7237110" y="4319211"/>
              <a:chExt cx="2735874" cy="238320"/>
            </a:xfrm>
          </p:grpSpPr>
          <p:sp>
            <p:nvSpPr>
              <p:cNvPr id="18" name="Intelligent Information Retrieval Laboratory">
                <a:extLst>
                  <a:ext uri="{FF2B5EF4-FFF2-40B4-BE49-F238E27FC236}">
                    <a16:creationId xmlns:a16="http://schemas.microsoft.com/office/drawing/2014/main" id="{9008260C-7421-B043-9F55-FDECE9D77BC5}"/>
                  </a:ext>
                </a:extLst>
              </p:cNvPr>
              <p:cNvSpPr txBox="1"/>
              <p:nvPr/>
            </p:nvSpPr>
            <p:spPr>
              <a:xfrm>
                <a:off x="7237110" y="4319211"/>
                <a:ext cx="2590800" cy="2383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第</a:t>
                </a:r>
                <a:r>
                  <a:rPr kumimoji="0" lang="en-US" altLang="zh-TW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13</a:t>
                </a:r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屆 </a:t>
                </a: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iT</a:t>
                </a:r>
                <a:r>
                  <a:rPr kumimoji="0" lang="zh-TW" altLang="en-US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邦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幫忙</a:t>
                </a:r>
                <a:r>
                  <a:rPr kumimoji="0" lang="zh-TW" altLang="en-US" sz="14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 鐵人賽</a:t>
                </a:r>
                <a:endParaRPr sz="14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  <p:sp>
            <p:nvSpPr>
              <p:cNvPr id="19" name="Intelligent Information Retrieval Laboratory">
                <a:extLst>
                  <a:ext uri="{FF2B5EF4-FFF2-40B4-BE49-F238E27FC236}">
                    <a16:creationId xmlns:a16="http://schemas.microsoft.com/office/drawing/2014/main" id="{0EC305CB-A143-C44B-A78E-7FAE6CF10B92}"/>
                  </a:ext>
                </a:extLst>
              </p:cNvPr>
              <p:cNvSpPr txBox="1"/>
              <p:nvPr/>
            </p:nvSpPr>
            <p:spPr>
              <a:xfrm>
                <a:off x="8753784" y="4345689"/>
                <a:ext cx="1219200" cy="2007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AI &amp; Data </a:t>
                </a:r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組</a:t>
                </a:r>
                <a:endParaRPr sz="14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D9BCD3-5B0F-0F45-9321-807343C552D5}"/>
                </a:ext>
              </a:extLst>
            </p:cNvPr>
            <p:cNvGrpSpPr/>
            <p:nvPr/>
          </p:nvGrpSpPr>
          <p:grpSpPr>
            <a:xfrm>
              <a:off x="7247835" y="3971848"/>
              <a:ext cx="1876735" cy="1050587"/>
              <a:chOff x="3891792" y="3940042"/>
              <a:chExt cx="1876735" cy="1050587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41FAEA30-2B27-7946-89F5-133D333965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alphaModFix amt="20000"/>
              </a:blip>
              <a:srcRect/>
              <a:stretch/>
            </p:blipFill>
            <p:spPr bwMode="auto">
              <a:xfrm>
                <a:off x="4489805" y="3940042"/>
                <a:ext cx="1050587" cy="1050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4" descr="Youtube logo | Logok">
                <a:extLst>
                  <a:ext uri="{FF2B5EF4-FFF2-40B4-BE49-F238E27FC236}">
                    <a16:creationId xmlns:a16="http://schemas.microsoft.com/office/drawing/2014/main" id="{75371314-0C9C-1048-9821-E3D27D8697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1792" y="4187926"/>
                <a:ext cx="739756" cy="554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Intelligent Information Retrieval Laboratory">
                <a:extLst>
                  <a:ext uri="{FF2B5EF4-FFF2-40B4-BE49-F238E27FC236}">
                    <a16:creationId xmlns:a16="http://schemas.microsoft.com/office/drawing/2014/main" id="{C5658EC0-5983-0B4B-99F0-10817F6328CC}"/>
                  </a:ext>
                </a:extLst>
              </p:cNvPr>
              <p:cNvSpPr txBox="1"/>
              <p:nvPr/>
            </p:nvSpPr>
            <p:spPr>
              <a:xfrm>
                <a:off x="4549327" y="4353909"/>
                <a:ext cx="1219200" cy="2383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6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10</a:t>
                </a:r>
                <a:r>
                  <a:rPr kumimoji="0" lang="zh-TW" altLang="en-US" sz="16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程式中</a:t>
                </a:r>
                <a:endParaRPr sz="18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24085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74829E-430D-F943-8AEB-90F0AE9A62B0}"/>
              </a:ext>
            </a:extLst>
          </p:cNvPr>
          <p:cNvSpPr/>
          <p:nvPr/>
        </p:nvSpPr>
        <p:spPr>
          <a:xfrm>
            <a:off x="2729933" y="2825821"/>
            <a:ext cx="2452916" cy="506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rgbClr val="595959"/>
                </a:solidFill>
                <a:cs typeface="Arial"/>
              </a:rPr>
              <a:t>Mean Square Error</a:t>
            </a:r>
          </a:p>
        </p:txBody>
      </p:sp>
      <p:pic>
        <p:nvPicPr>
          <p:cNvPr id="3" name="Picture 6" descr="Image for post">
            <a:extLst>
              <a:ext uri="{FF2B5EF4-FFF2-40B4-BE49-F238E27FC236}">
                <a16:creationId xmlns:a16="http://schemas.microsoft.com/office/drawing/2014/main" id="{FBFD33E5-4E3C-8B40-97F4-712920191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841" y="3483354"/>
            <a:ext cx="2959100" cy="92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Image for post">
            <a:extLst>
              <a:ext uri="{FF2B5EF4-FFF2-40B4-BE49-F238E27FC236}">
                <a16:creationId xmlns:a16="http://schemas.microsoft.com/office/drawing/2014/main" id="{7B66BAFA-2E87-8B48-BF74-6EA8C7BB3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289" y="3483354"/>
            <a:ext cx="2654300" cy="92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7C326A-827C-8549-A2F6-9A6366138D01}"/>
              </a:ext>
            </a:extLst>
          </p:cNvPr>
          <p:cNvSpPr/>
          <p:nvPr/>
        </p:nvSpPr>
        <p:spPr>
          <a:xfrm>
            <a:off x="6757401" y="2822323"/>
            <a:ext cx="2432076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595959"/>
                </a:solidFill>
                <a:cs typeface="Arial"/>
              </a:rPr>
              <a:t>Mean Absolute Error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F4F51D3-75D9-704E-947E-A41DECAA2BBA}"/>
              </a:ext>
            </a:extLst>
          </p:cNvPr>
          <p:cNvGrpSpPr>
            <a:grpSpLocks noChangeAspect="1"/>
          </p:cNvGrpSpPr>
          <p:nvPr/>
        </p:nvGrpSpPr>
        <p:grpSpPr>
          <a:xfrm>
            <a:off x="2596858" y="4125230"/>
            <a:ext cx="6998283" cy="1275458"/>
            <a:chOff x="3360126" y="3971848"/>
            <a:chExt cx="5764444" cy="105058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F67809E-C57B-2E4E-9FDC-E687FB8F3FA1}"/>
                </a:ext>
              </a:extLst>
            </p:cNvPr>
            <p:cNvGrpSpPr/>
            <p:nvPr/>
          </p:nvGrpSpPr>
          <p:grpSpPr>
            <a:xfrm>
              <a:off x="3360126" y="4324980"/>
              <a:ext cx="2735874" cy="328935"/>
              <a:chOff x="7237110" y="4273903"/>
              <a:chExt cx="2735874" cy="328935"/>
            </a:xfrm>
          </p:grpSpPr>
          <p:sp>
            <p:nvSpPr>
              <p:cNvPr id="20" name="Intelligent Information Retrieval Laboratory">
                <a:extLst>
                  <a:ext uri="{FF2B5EF4-FFF2-40B4-BE49-F238E27FC236}">
                    <a16:creationId xmlns:a16="http://schemas.microsoft.com/office/drawing/2014/main" id="{84ED2F20-A270-F04E-B8EC-7488BBA25776}"/>
                  </a:ext>
                </a:extLst>
              </p:cNvPr>
              <p:cNvSpPr txBox="1"/>
              <p:nvPr/>
            </p:nvSpPr>
            <p:spPr>
              <a:xfrm>
                <a:off x="7237110" y="4273903"/>
                <a:ext cx="2590800" cy="3289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第</a:t>
                </a:r>
                <a:r>
                  <a:rPr kumimoji="0" lang="en-US" altLang="zh-TW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13</a:t>
                </a:r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屆 </a:t>
                </a: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iT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邦</a:t>
                </a:r>
                <a:r>
                  <a:rPr kumimoji="0" lang="zh-TW" altLang="en-US" sz="10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幫忙</a:t>
                </a:r>
                <a:r>
                  <a:rPr kumimoji="0" lang="zh-TW" altLang="en-US" sz="11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 鐵人賽</a:t>
                </a:r>
                <a:endParaRPr sz="11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  <p:sp>
            <p:nvSpPr>
              <p:cNvPr id="21" name="Intelligent Information Retrieval Laboratory">
                <a:extLst>
                  <a:ext uri="{FF2B5EF4-FFF2-40B4-BE49-F238E27FC236}">
                    <a16:creationId xmlns:a16="http://schemas.microsoft.com/office/drawing/2014/main" id="{F76F1FC2-B02A-0B4A-A367-810873385C09}"/>
                  </a:ext>
                </a:extLst>
              </p:cNvPr>
              <p:cNvSpPr txBox="1"/>
              <p:nvPr/>
            </p:nvSpPr>
            <p:spPr>
              <a:xfrm>
                <a:off x="8753784" y="4289292"/>
                <a:ext cx="1219200" cy="313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AI &amp; Data </a:t>
                </a:r>
                <a:r>
                  <a:rPr kumimoji="0" lang="zh-TW" altLang="en-US" sz="105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組</a:t>
                </a:r>
                <a:endParaRPr sz="11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C2B68B-DE6A-0541-967D-4A22BE582D11}"/>
                </a:ext>
              </a:extLst>
            </p:cNvPr>
            <p:cNvGrpSpPr/>
            <p:nvPr/>
          </p:nvGrpSpPr>
          <p:grpSpPr>
            <a:xfrm>
              <a:off x="7247835" y="3971848"/>
              <a:ext cx="1876735" cy="1050587"/>
              <a:chOff x="3891792" y="3940042"/>
              <a:chExt cx="1876735" cy="1050587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F22F4A55-C3F6-1A40-B470-AF5E2E4F6B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alphaModFix amt="20000"/>
              </a:blip>
              <a:srcRect/>
              <a:stretch/>
            </p:blipFill>
            <p:spPr bwMode="auto">
              <a:xfrm>
                <a:off x="4489805" y="3940042"/>
                <a:ext cx="1050587" cy="1050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4" descr="Youtube logo | Logok">
                <a:extLst>
                  <a:ext uri="{FF2B5EF4-FFF2-40B4-BE49-F238E27FC236}">
                    <a16:creationId xmlns:a16="http://schemas.microsoft.com/office/drawing/2014/main" id="{D5454E3E-1E75-F94E-A51F-D2F01B9C88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1792" y="4187926"/>
                <a:ext cx="739756" cy="554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Intelligent Information Retrieval Laboratory">
                <a:extLst>
                  <a:ext uri="{FF2B5EF4-FFF2-40B4-BE49-F238E27FC236}">
                    <a16:creationId xmlns:a16="http://schemas.microsoft.com/office/drawing/2014/main" id="{7B8FC7DC-89A0-4344-880B-E4B320F161EC}"/>
                  </a:ext>
                </a:extLst>
              </p:cNvPr>
              <p:cNvSpPr txBox="1"/>
              <p:nvPr/>
            </p:nvSpPr>
            <p:spPr>
              <a:xfrm>
                <a:off x="4549327" y="4308601"/>
                <a:ext cx="1219200" cy="3289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 defTabSz="821531">
                  <a:defRPr sz="2400" b="0">
                    <a:solidFill>
                      <a:srgbClr val="FFFFFF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kumimoji="0" lang="en-US" altLang="zh-TW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rPr>
                  <a:t>10</a:t>
                </a:r>
                <a:r>
                  <a:rPr kumimoji="0" lang="zh-TW" altLang="en-US" sz="1200" b="0" i="0" u="none" strike="noStrike" cap="none" spc="0" normalizeH="0" baseline="0" dirty="0">
                    <a:ln>
                      <a:noFill/>
                    </a:ln>
                    <a:solidFill>
                      <a:schemeClr val="tx1">
                        <a:alpha val="15000"/>
                      </a:schemeClr>
                    </a:solidFill>
                    <a:effectLst/>
                    <a:uFillTx/>
                    <a:sym typeface="Helvetica Neue Bold Condensed"/>
                  </a:rPr>
                  <a:t>程式中</a:t>
                </a:r>
                <a:endParaRPr sz="1400" dirty="0">
                  <a:solidFill>
                    <a:schemeClr val="tx1">
                      <a:alpha val="1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8513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</TotalTime>
  <Words>444</Words>
  <Application>Microsoft Macintosh PowerPoint</Application>
  <PresentationFormat>Widescreen</PresentationFormat>
  <Paragraphs>110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Microsoft JhengHei</vt:lpstr>
      <vt:lpstr>微软雅黑</vt:lpstr>
      <vt:lpstr>Toppan Bunkyu Midashi Gothic Ex</vt:lpstr>
      <vt:lpstr>Arial</vt:lpstr>
      <vt:lpstr>Calibri</vt:lpstr>
      <vt:lpstr>Calibri Light</vt:lpstr>
      <vt:lpstr>Cambria Math</vt:lpstr>
      <vt:lpstr>Helvetica Neue Bold Condensed</vt:lpstr>
      <vt:lpstr>Karla</vt:lpstr>
      <vt:lpstr>STIXGeneral-Regular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</cp:revision>
  <dcterms:created xsi:type="dcterms:W3CDTF">2021-09-12T07:56:55Z</dcterms:created>
  <dcterms:modified xsi:type="dcterms:W3CDTF">2021-09-24T06:29:37Z</dcterms:modified>
</cp:coreProperties>
</file>